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sldIdLst>
    <p:sldId id="256" r:id="rId2"/>
    <p:sldId id="274" r:id="rId3"/>
    <p:sldId id="275" r:id="rId4"/>
    <p:sldId id="277" r:id="rId5"/>
    <p:sldId id="278" r:id="rId6"/>
    <p:sldId id="273" r:id="rId7"/>
    <p:sldId id="272" r:id="rId8"/>
    <p:sldId id="271" r:id="rId9"/>
    <p:sldId id="270" r:id="rId10"/>
    <p:sldId id="26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678"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FD9675-68CF-4FB6-98BD-8D1FE6D5FA46}" type="datetimeFigureOut">
              <a:rPr lang="en-US" smtClean="0"/>
              <a:t>30/09/2016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7FA842-B46A-47FE-BC9F-1BA2F7102AF5}" type="slidenum">
              <a:rPr lang="en-US" smtClean="0"/>
              <a:t>‹#›</a:t>
            </a:fld>
            <a:endParaRPr lang="en-US"/>
          </a:p>
        </p:txBody>
      </p:sp>
    </p:spTree>
    <p:extLst>
      <p:ext uri="{BB962C8B-B14F-4D97-AF65-F5344CB8AC3E}">
        <p14:creationId xmlns:p14="http://schemas.microsoft.com/office/powerpoint/2010/main" val="23719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7FA842-B46A-47FE-BC9F-1BA2F7102AF5}" type="slidenum">
              <a:rPr lang="en-US" smtClean="0"/>
              <a:t>1</a:t>
            </a:fld>
            <a:endParaRPr lang="en-US"/>
          </a:p>
        </p:txBody>
      </p:sp>
    </p:spTree>
    <p:extLst>
      <p:ext uri="{BB962C8B-B14F-4D97-AF65-F5344CB8AC3E}">
        <p14:creationId xmlns:p14="http://schemas.microsoft.com/office/powerpoint/2010/main" val="2145357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51C792-B5DF-45B7-A819-BD23D6A920DA}" type="datetime9">
              <a:rPr lang="vi-VN" smtClean="0"/>
              <a:t>30/09/2016 7:39:42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6498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90B2D-DD5C-4839-BE95-8ED28F3B9156}" type="datetime9">
              <a:rPr lang="vi-VN" smtClean="0"/>
              <a:t>30/09/2016 7:39:42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5245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C902FA-1374-498C-A244-AFA5EAF106D2}" type="datetime9">
              <a:rPr lang="vi-VN" smtClean="0"/>
              <a:t>30/09/2016 7:39:42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750524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220FEED-F333-4CC9-9F3F-D032B92061B7}" type="datetime9">
              <a:rPr lang="vi-VN" smtClean="0"/>
              <a:t>30/09/2016 7:39:42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5821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0336FE-C2F3-4D0E-A0AC-C82F4E72F0C4}" type="datetime9">
              <a:rPr lang="vi-VN" smtClean="0"/>
              <a:t>30/09/2016 7:39:42 SA</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903218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6A89AA-9136-4AFA-BCC1-47524AAC7136}" type="datetime9">
              <a:rPr lang="vi-VN" smtClean="0"/>
              <a:t>30/09/2016 7:39:42 SA</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921427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7:39:42 SA</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272402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E6DB96-C5A2-4EFD-8AC1-55D0088A9215}" type="datetime9">
              <a:rPr lang="vi-VN" smtClean="0"/>
              <a:t>30/09/2016 7:39:42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4215457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CA3B0C-C920-4BA2-8959-7892589462ED}" type="datetime9">
              <a:rPr lang="vi-VN" smtClean="0"/>
              <a:t>30/09/2016 7:39:42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1249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25318B-483A-4811-92F9-4344E74EE871}" type="datetime9">
              <a:rPr lang="vi-VN" smtClean="0"/>
              <a:t>30/09/2016 7:39:42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2512504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6218E6-9E9C-4686-9DC7-F69146A0A9A1}" type="datetime9">
              <a:rPr lang="vi-VN" smtClean="0"/>
              <a:t>30/09/2016 7:39:42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401443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ED80AD-472D-4913-B274-D530210B2D45}" type="datetime9">
              <a:rPr lang="vi-VN" smtClean="0"/>
              <a:t>30/09/2016 7:39:42 SA</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9C96-7882-4772-BF71-3742ED4350BE}" type="slidenum">
              <a:rPr lang="en-US" smtClean="0"/>
              <a:t>‹#›</a:t>
            </a:fld>
            <a:endParaRPr lang="en-US"/>
          </a:p>
        </p:txBody>
      </p:sp>
    </p:spTree>
    <p:extLst>
      <p:ext uri="{BB962C8B-B14F-4D97-AF65-F5344CB8AC3E}">
        <p14:creationId xmlns:p14="http://schemas.microsoft.com/office/powerpoint/2010/main" val="1997414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00" y="0"/>
            <a:ext cx="9144000" cy="2308324"/>
          </a:xfrm>
        </p:spPr>
        <p:txBody>
          <a:bodyPr>
            <a:spAutoFit/>
          </a:bodyPr>
          <a:lstStyle/>
          <a:p>
            <a:r>
              <a:rPr lang="vi-VN" sz="3600" b="1" dirty="0" smtClean="0"/>
              <a:t>CHƯƠNG 2:</a:t>
            </a:r>
            <a:br>
              <a:rPr lang="vi-VN" sz="3600" b="1" dirty="0" smtClean="0"/>
            </a:br>
            <a:r>
              <a:rPr lang="vi-VN" sz="3600" b="1" dirty="0" smtClean="0"/>
              <a:t>NGUYÊN LÝ CƠ BẢN CỦA HỆ THỐNG TỔ CHỨC QUẢN LÝ SẢN </a:t>
            </a:r>
            <a:r>
              <a:rPr lang="vi-VN" sz="3600" b="1" dirty="0" smtClean="0"/>
              <a:t>XUẤT</a:t>
            </a:r>
            <a:r>
              <a:rPr lang="en-US" sz="3600" b="1" dirty="0" smtClean="0"/>
              <a:t/>
            </a:r>
            <a:br>
              <a:rPr lang="en-US" sz="3600" b="1" dirty="0" smtClean="0"/>
            </a:br>
            <a:r>
              <a:rPr lang="vi-VN" sz="3600" b="1" dirty="0"/>
              <a:t>Mã số của chương 2: MH 16 – </a:t>
            </a:r>
            <a:r>
              <a:rPr lang="vi-VN" sz="3600" b="1" dirty="0" smtClean="0"/>
              <a:t>02</a:t>
            </a:r>
            <a:endParaRPr lang="en-US" sz="3600" b="1" dirty="0"/>
          </a:p>
        </p:txBody>
      </p:sp>
      <p:sp>
        <p:nvSpPr>
          <p:cNvPr id="3" name="Subtitle 2"/>
          <p:cNvSpPr>
            <a:spLocks noGrp="1"/>
          </p:cNvSpPr>
          <p:nvPr>
            <p:ph type="subTitle" idx="1"/>
          </p:nvPr>
        </p:nvSpPr>
        <p:spPr>
          <a:xfrm>
            <a:off x="0" y="2133600"/>
            <a:ext cx="9144000" cy="3834896"/>
          </a:xfrm>
        </p:spPr>
        <p:txBody>
          <a:bodyPr>
            <a:spAutoFit/>
          </a:bodyPr>
          <a:lstStyle/>
          <a:p>
            <a:pPr algn="just"/>
            <a:r>
              <a:rPr lang="vi-VN" dirty="0" smtClean="0">
                <a:solidFill>
                  <a:schemeClr val="tx1"/>
                </a:solidFill>
              </a:rPr>
              <a:t>Mục </a:t>
            </a:r>
            <a:r>
              <a:rPr lang="vi-VN" dirty="0" smtClean="0">
                <a:solidFill>
                  <a:schemeClr val="tx1"/>
                </a:solidFill>
              </a:rPr>
              <a:t>tiêu</a:t>
            </a:r>
            <a:endParaRPr lang="en-US" dirty="0" smtClean="0">
              <a:solidFill>
                <a:schemeClr val="tx1"/>
              </a:solidFill>
            </a:endParaRPr>
          </a:p>
          <a:p>
            <a:pPr algn="just"/>
            <a:r>
              <a:rPr lang="vi-VN" dirty="0" smtClean="0">
                <a:solidFill>
                  <a:schemeClr val="tx1"/>
                </a:solidFill>
              </a:rPr>
              <a:t>- Phân tích được ý nghĩa các nguyên tắc cơ bản của hệ thống tổ chức, quản lý sản xuất</a:t>
            </a:r>
            <a:endParaRPr lang="en-US" dirty="0" smtClean="0">
              <a:solidFill>
                <a:schemeClr val="tx1"/>
              </a:solidFill>
            </a:endParaRPr>
          </a:p>
          <a:p>
            <a:pPr algn="just"/>
            <a:r>
              <a:rPr lang="vi-VN" dirty="0" smtClean="0">
                <a:solidFill>
                  <a:schemeClr val="tx1"/>
                </a:solidFill>
              </a:rPr>
              <a:t>- Trình bày đầy đủ các nguyên tắc cơ bản và mối liên hệ của công tác tổ chức và quản lý sản xuất</a:t>
            </a:r>
            <a:endParaRPr lang="en-US" dirty="0" smtClean="0">
              <a:solidFill>
                <a:schemeClr val="tx1"/>
              </a:solidFill>
            </a:endParaRPr>
          </a:p>
          <a:p>
            <a:pPr algn="just"/>
            <a:r>
              <a:rPr lang="vi-VN" dirty="0" smtClean="0">
                <a:solidFill>
                  <a:schemeClr val="tx1"/>
                </a:solidFill>
              </a:rPr>
              <a:t>- Tuân thủ đúng quy định, quy phạm trong tổ chức sản xuất</a:t>
            </a:r>
            <a:r>
              <a:rPr lang="vi-VN" dirty="0" smtClean="0">
                <a:solidFill>
                  <a:schemeClr val="tx1"/>
                </a:solidFill>
              </a:rPr>
              <a:t>.</a:t>
            </a:r>
            <a:endParaRPr lang="en-US" dirty="0" smtClean="0">
              <a:solidFill>
                <a:schemeClr val="tx1"/>
              </a:solidFill>
            </a:endParaRPr>
          </a:p>
        </p:txBody>
      </p:sp>
    </p:spTree>
    <p:extLst>
      <p:ext uri="{BB962C8B-B14F-4D97-AF65-F5344CB8AC3E}">
        <p14:creationId xmlns:p14="http://schemas.microsoft.com/office/powerpoint/2010/main" val="30002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12:04:12 CH</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a:t>
            </a:fld>
            <a:endParaRPr lang="en-US"/>
          </a:p>
        </p:txBody>
      </p:sp>
      <p:sp>
        <p:nvSpPr>
          <p:cNvPr id="20" name="Pentagon 4"/>
          <p:cNvSpPr/>
          <p:nvPr/>
        </p:nvSpPr>
        <p:spPr>
          <a:xfrm>
            <a:off x="1116" y="3625156"/>
            <a:ext cx="2468880" cy="87064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38684" tIns="69342" rIns="34671" bIns="69342" numCol="1" spcCol="1270" anchor="ctr" anchorCtr="0">
            <a:noAutofit/>
          </a:bodyPr>
          <a:lstStyle/>
          <a:p>
            <a:pPr lvl="0" algn="ctr" defTabSz="1155700" rtl="0">
              <a:lnSpc>
                <a:spcPct val="90000"/>
              </a:lnSpc>
              <a:spcBef>
                <a:spcPct val="0"/>
              </a:spcBef>
              <a:spcAft>
                <a:spcPct val="35000"/>
              </a:spcAft>
            </a:pPr>
            <a:r>
              <a:rPr lang="vi-VN" sz="2400" b="1" kern="1200" dirty="0" smtClean="0">
                <a:solidFill>
                  <a:schemeClr val="tx1"/>
                </a:solidFill>
                <a:latin typeface="Times New Roman" pitchFamily="18" charset="0"/>
                <a:cs typeface="Times New Roman" pitchFamily="18" charset="0"/>
              </a:rPr>
              <a:t>Kế hoạch</a:t>
            </a:r>
            <a:endParaRPr lang="en-US" sz="2400" b="1" kern="1200" dirty="0">
              <a:solidFill>
                <a:schemeClr val="tx1"/>
              </a:solidFill>
              <a:latin typeface="Times New Roman" pitchFamily="18" charset="0"/>
              <a:cs typeface="Times New Roman" pitchFamily="18" charset="0"/>
            </a:endParaRPr>
          </a:p>
        </p:txBody>
      </p:sp>
      <p:sp>
        <p:nvSpPr>
          <p:cNvPr id="21" name="Chevron 6"/>
          <p:cNvSpPr/>
          <p:nvPr/>
        </p:nvSpPr>
        <p:spPr>
          <a:xfrm>
            <a:off x="1669617" y="3625156"/>
            <a:ext cx="2468880" cy="870644"/>
          </a:xfrm>
          <a:prstGeom prst="chevron">
            <a:avLst/>
          </a:prstGeom>
        </p:spPr>
        <p:style>
          <a:lnRef idx="2">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txBody>
          <a:bodyPr spcFirstLastPara="0" vert="horz" wrap="square" lIns="104013" tIns="69342" rIns="34671" bIns="69342" numCol="1" spcCol="1270" anchor="ctr" anchorCtr="0">
            <a:noAutofit/>
          </a:bodyPr>
          <a:lstStyle/>
          <a:p>
            <a:pPr lvl="0" algn="ctr" defTabSz="1155700">
              <a:lnSpc>
                <a:spcPct val="90000"/>
              </a:lnSpc>
              <a:spcBef>
                <a:spcPct val="0"/>
              </a:spcBef>
              <a:spcAft>
                <a:spcPct val="35000"/>
              </a:spcAft>
            </a:pPr>
            <a:r>
              <a:rPr lang="vi-VN" sz="2400" b="1" kern="1200" dirty="0" smtClean="0">
                <a:solidFill>
                  <a:schemeClr val="tx1"/>
                </a:solidFill>
                <a:latin typeface="Times New Roman" pitchFamily="18" charset="0"/>
                <a:cs typeface="Times New Roman" pitchFamily="18" charset="0"/>
              </a:rPr>
              <a:t>Tổ chức</a:t>
            </a:r>
            <a:endParaRPr lang="en-US" sz="2400" b="1" kern="1200" dirty="0">
              <a:solidFill>
                <a:schemeClr val="tx1"/>
              </a:solidFill>
              <a:latin typeface="Times New Roman" pitchFamily="18" charset="0"/>
              <a:cs typeface="Times New Roman" pitchFamily="18" charset="0"/>
            </a:endParaRPr>
          </a:p>
        </p:txBody>
      </p:sp>
      <p:sp>
        <p:nvSpPr>
          <p:cNvPr id="22" name="Chevron 8"/>
          <p:cNvSpPr/>
          <p:nvPr/>
        </p:nvSpPr>
        <p:spPr>
          <a:xfrm>
            <a:off x="3338118" y="3625156"/>
            <a:ext cx="2468880" cy="870644"/>
          </a:xfrm>
          <a:prstGeom prst="chevron">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spcFirstLastPara="0" vert="horz" wrap="square" lIns="104013" tIns="69342" rIns="34671" bIns="69342" numCol="1" spcCol="1270" anchor="ctr" anchorCtr="0">
            <a:noAutofit/>
          </a:bodyPr>
          <a:lstStyle/>
          <a:p>
            <a:pPr lvl="0" algn="ctr" defTabSz="1155700">
              <a:lnSpc>
                <a:spcPct val="90000"/>
              </a:lnSpc>
              <a:spcBef>
                <a:spcPct val="0"/>
              </a:spcBef>
              <a:spcAft>
                <a:spcPct val="35000"/>
              </a:spcAft>
            </a:pPr>
            <a:r>
              <a:rPr lang="vi-VN" sz="2400" b="1" kern="1200" dirty="0" smtClean="0">
                <a:solidFill>
                  <a:schemeClr val="tx1"/>
                </a:solidFill>
                <a:latin typeface="Times New Roman" pitchFamily="18" charset="0"/>
                <a:cs typeface="Times New Roman" pitchFamily="18" charset="0"/>
              </a:rPr>
              <a:t>Chỉ đạo</a:t>
            </a:r>
            <a:endParaRPr lang="en-US" sz="2400" b="1" kern="1200" dirty="0">
              <a:solidFill>
                <a:schemeClr val="tx1"/>
              </a:solidFill>
              <a:latin typeface="Times New Roman" pitchFamily="18" charset="0"/>
              <a:cs typeface="Times New Roman" pitchFamily="18" charset="0"/>
            </a:endParaRPr>
          </a:p>
        </p:txBody>
      </p:sp>
      <p:sp>
        <p:nvSpPr>
          <p:cNvPr id="23" name="Chevron 10"/>
          <p:cNvSpPr/>
          <p:nvPr/>
        </p:nvSpPr>
        <p:spPr>
          <a:xfrm>
            <a:off x="5006619" y="3625156"/>
            <a:ext cx="2468880" cy="870644"/>
          </a:xfrm>
          <a:prstGeom prst="chevron">
            <a:avLst/>
          </a:prstGeom>
        </p:spPr>
        <p:style>
          <a:lnRef idx="2">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txBody>
          <a:bodyPr spcFirstLastPara="0" vert="horz" wrap="square" lIns="104013" tIns="69342" rIns="34671" bIns="69342" numCol="1" spcCol="1270" anchor="ctr" anchorCtr="0">
            <a:noAutofit/>
          </a:bodyPr>
          <a:lstStyle/>
          <a:p>
            <a:pPr lvl="0" algn="ctr" defTabSz="1155700">
              <a:lnSpc>
                <a:spcPct val="90000"/>
              </a:lnSpc>
              <a:spcBef>
                <a:spcPct val="0"/>
              </a:spcBef>
              <a:spcAft>
                <a:spcPct val="35000"/>
              </a:spcAft>
            </a:pPr>
            <a:r>
              <a:rPr lang="vi-VN" sz="2400" b="1" kern="1200" dirty="0" smtClean="0">
                <a:solidFill>
                  <a:schemeClr val="tx1"/>
                </a:solidFill>
                <a:latin typeface="Times New Roman" pitchFamily="18" charset="0"/>
                <a:cs typeface="Times New Roman" pitchFamily="18" charset="0"/>
              </a:rPr>
              <a:t>Điều chỉnh</a:t>
            </a:r>
            <a:endParaRPr lang="en-US" sz="2400" b="1" kern="1200" dirty="0">
              <a:solidFill>
                <a:schemeClr val="tx1"/>
              </a:solidFill>
              <a:latin typeface="Times New Roman" pitchFamily="18" charset="0"/>
              <a:cs typeface="Times New Roman" pitchFamily="18" charset="0"/>
            </a:endParaRPr>
          </a:p>
        </p:txBody>
      </p:sp>
      <p:sp>
        <p:nvSpPr>
          <p:cNvPr id="24" name="Chevron 12"/>
          <p:cNvSpPr/>
          <p:nvPr/>
        </p:nvSpPr>
        <p:spPr>
          <a:xfrm>
            <a:off x="6675120" y="3625156"/>
            <a:ext cx="2468880" cy="870644"/>
          </a:xfrm>
          <a:prstGeom prst="chevron">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104013" tIns="69342" rIns="34671" bIns="69342" numCol="1" spcCol="1270" anchor="ctr" anchorCtr="0">
            <a:noAutofit/>
          </a:bodyPr>
          <a:lstStyle/>
          <a:p>
            <a:pPr lvl="0" algn="ctr" defTabSz="1155700">
              <a:lnSpc>
                <a:spcPct val="90000"/>
              </a:lnSpc>
              <a:spcBef>
                <a:spcPct val="0"/>
              </a:spcBef>
              <a:spcAft>
                <a:spcPct val="35000"/>
              </a:spcAft>
            </a:pPr>
            <a:r>
              <a:rPr lang="vi-VN" sz="2400" b="1" kern="1200" dirty="0" smtClean="0">
                <a:solidFill>
                  <a:schemeClr val="tx1"/>
                </a:solidFill>
                <a:latin typeface="Times New Roman" pitchFamily="18" charset="0"/>
                <a:cs typeface="Times New Roman" pitchFamily="18" charset="0"/>
              </a:rPr>
              <a:t>Kiểm soát</a:t>
            </a:r>
            <a:endParaRPr lang="en-US" sz="2400" b="1" kern="1200" dirty="0">
              <a:solidFill>
                <a:schemeClr val="tx1"/>
              </a:solidFill>
              <a:latin typeface="Times New Roman" pitchFamily="18" charset="0"/>
              <a:cs typeface="Times New Roman" pitchFamily="18" charset="0"/>
            </a:endParaRPr>
          </a:p>
        </p:txBody>
      </p:sp>
      <p:sp>
        <p:nvSpPr>
          <p:cNvPr id="25"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26" name="Rectangle 25"/>
          <p:cNvSpPr/>
          <p:nvPr/>
        </p:nvSpPr>
        <p:spPr>
          <a:xfrm>
            <a:off x="0" y="874236"/>
            <a:ext cx="9144000" cy="1938992"/>
          </a:xfrm>
          <a:prstGeom prst="rect">
            <a:avLst/>
          </a:prstGeom>
        </p:spPr>
        <p:txBody>
          <a:bodyPr wrap="square">
            <a:spAutoFit/>
          </a:bodyPr>
          <a:lstStyle/>
          <a:p>
            <a:pPr algn="just"/>
            <a:r>
              <a:rPr lang="vi-VN" sz="2400" b="1" dirty="0">
                <a:latin typeface="Times New Roman" pitchFamily="18" charset="0"/>
                <a:cs typeface="Times New Roman" pitchFamily="18" charset="0"/>
              </a:rPr>
              <a:t>1. Ý NGHĨA</a:t>
            </a:r>
          </a:p>
          <a:p>
            <a:pPr algn="just"/>
            <a:r>
              <a:rPr lang="vi-VN" sz="2400" dirty="0">
                <a:latin typeface="Times New Roman" pitchFamily="18" charset="0"/>
                <a:cs typeface="Times New Roman" pitchFamily="18" charset="0"/>
              </a:rPr>
              <a:t>Mục tiêu</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Trình bày được ý nghĩa các nguyên tắc cơ bản của hệ thống tổ chức, quản lý sản xuất</a:t>
            </a:r>
          </a:p>
          <a:p>
            <a:pPr algn="just"/>
            <a:r>
              <a:rPr lang="vi-VN" sz="2400" b="1" i="1" dirty="0">
                <a:latin typeface="Times New Roman" pitchFamily="18" charset="0"/>
                <a:cs typeface="Times New Roman" pitchFamily="18" charset="0"/>
              </a:rPr>
              <a:t>1.1 Khái niệm về quản lý sản </a:t>
            </a:r>
            <a:r>
              <a:rPr lang="vi-VN" sz="2400" b="1" i="1" dirty="0" smtClean="0">
                <a:latin typeface="Times New Roman" pitchFamily="18" charset="0"/>
                <a:cs typeface="Times New Roman" pitchFamily="18" charset="0"/>
              </a:rPr>
              <a:t>xuất</a:t>
            </a:r>
            <a:endParaRPr lang="en-US" sz="2400" b="1" i="1"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Quản lý </a:t>
            </a:r>
            <a:r>
              <a:rPr lang="vi-VN" sz="2400" dirty="0">
                <a:latin typeface="Times New Roman" pitchFamily="18" charset="0"/>
                <a:cs typeface="Times New Roman" pitchFamily="18" charset="0"/>
              </a:rPr>
              <a:t>sản </a:t>
            </a:r>
            <a:r>
              <a:rPr lang="vi-VN" sz="2400" dirty="0" smtClean="0">
                <a:latin typeface="Times New Roman" pitchFamily="18" charset="0"/>
                <a:cs typeface="Times New Roman" pitchFamily="18" charset="0"/>
              </a:rPr>
              <a:t>xuất</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là </a:t>
            </a:r>
            <a:r>
              <a:rPr lang="vi-VN" sz="2400" dirty="0">
                <a:latin typeface="Times New Roman" pitchFamily="18" charset="0"/>
                <a:cs typeface="Times New Roman" pitchFamily="18" charset="0"/>
              </a:rPr>
              <a:t>một hoạt động thực hiện 5 yếu tố tạo thành là</a:t>
            </a:r>
            <a:endParaRPr lang="vi-VN" sz="2400" dirty="0">
              <a:latin typeface="Times New Roman" pitchFamily="18" charset="0"/>
              <a:cs typeface="Times New Roman" pitchFamily="18" charset="0"/>
            </a:endParaRPr>
          </a:p>
        </p:txBody>
      </p:sp>
    </p:spTree>
    <p:extLst>
      <p:ext uri="{BB962C8B-B14F-4D97-AF65-F5344CB8AC3E}">
        <p14:creationId xmlns:p14="http://schemas.microsoft.com/office/powerpoint/2010/main" val="412820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inVertical)">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barn(inVertical)">
                                      <p:cBhvr>
                                        <p:cTn id="41" dur="500"/>
                                        <p:tgtEl>
                                          <p:spTgt spid="22"/>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barn(inVertical)">
                                      <p:cBhvr>
                                        <p:cTn id="46" dur="500"/>
                                        <p:tgtEl>
                                          <p:spTgt spid="23"/>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arn(inVertical)">
                                      <p:cBhvr>
                                        <p:cTn id="5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6"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12:10:06 CH</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3</a:t>
            </a:fld>
            <a:endParaRPr lang="en-US"/>
          </a:p>
        </p:txBody>
      </p:sp>
      <p:sp>
        <p:nvSpPr>
          <p:cNvPr id="32" name="Rectangle 31"/>
          <p:cNvSpPr/>
          <p:nvPr/>
        </p:nvSpPr>
        <p:spPr>
          <a:xfrm>
            <a:off x="2286000" y="1143000"/>
            <a:ext cx="4572000" cy="619657"/>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b="1" kern="1200" dirty="0" smtClean="0">
                <a:solidFill>
                  <a:schemeClr val="tx1"/>
                </a:solidFill>
                <a:latin typeface="Times New Roman" pitchFamily="18" charset="0"/>
                <a:cs typeface="Times New Roman" pitchFamily="18" charset="0"/>
              </a:rPr>
              <a:t>1.2 Yêu cầu đối với tổ chức sản xuất</a:t>
            </a:r>
            <a:endParaRPr lang="en-US" sz="2200" b="1" kern="1200" dirty="0">
              <a:solidFill>
                <a:schemeClr val="tx1"/>
              </a:solidFill>
              <a:latin typeface="Times New Roman" pitchFamily="18" charset="0"/>
              <a:cs typeface="Times New Roman" pitchFamily="18" charset="0"/>
            </a:endParaRPr>
          </a:p>
        </p:txBody>
      </p:sp>
      <p:grpSp>
        <p:nvGrpSpPr>
          <p:cNvPr id="35" name="Group 34"/>
          <p:cNvGrpSpPr/>
          <p:nvPr/>
        </p:nvGrpSpPr>
        <p:grpSpPr>
          <a:xfrm>
            <a:off x="2896" y="1821277"/>
            <a:ext cx="4569104" cy="2421531"/>
            <a:chOff x="2896" y="1821277"/>
            <a:chExt cx="4569104" cy="2421531"/>
          </a:xfrm>
        </p:grpSpPr>
        <p:sp>
          <p:nvSpPr>
            <p:cNvPr id="11" name="Straight Connector 8"/>
            <p:cNvSpPr/>
            <p:nvPr/>
          </p:nvSpPr>
          <p:spPr>
            <a:xfrm>
              <a:off x="650996" y="1821277"/>
              <a:ext cx="3921004" cy="274320"/>
            </a:xfrm>
            <a:custGeom>
              <a:avLst/>
              <a:gdLst/>
              <a:ahLst/>
              <a:cxnLst/>
              <a:rect l="0" t="0" r="0" b="0"/>
              <a:pathLst>
                <a:path>
                  <a:moveTo>
                    <a:pt x="3921004" y="0"/>
                  </a:moveTo>
                  <a:lnTo>
                    <a:pt x="3921004" y="136100"/>
                  </a:lnTo>
                  <a:lnTo>
                    <a:pt x="0" y="136100"/>
                  </a:lnTo>
                  <a:lnTo>
                    <a:pt x="0"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0" name="Rectangle 29"/>
            <p:cNvSpPr/>
            <p:nvPr/>
          </p:nvSpPr>
          <p:spPr>
            <a:xfrm>
              <a:off x="2896" y="2099657"/>
              <a:ext cx="1296199" cy="2143151"/>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Trang </a:t>
              </a:r>
              <a:r>
                <a:rPr lang="vi-VN" sz="2200" kern="1200" dirty="0" smtClean="0">
                  <a:solidFill>
                    <a:schemeClr val="tx1"/>
                  </a:solidFill>
                  <a:latin typeface="Times New Roman" pitchFamily="18" charset="0"/>
                  <a:cs typeface="Times New Roman" pitchFamily="18" charset="0"/>
                </a:rPr>
                <a:t>bị đầy đủ bảo hộ lao động đúng quy định của nhà nước</a:t>
              </a:r>
              <a:endParaRPr lang="en-US" sz="2200" kern="1200" dirty="0">
                <a:solidFill>
                  <a:schemeClr val="tx1"/>
                </a:solidFill>
                <a:latin typeface="Times New Roman" pitchFamily="18" charset="0"/>
                <a:cs typeface="Times New Roman" pitchFamily="18" charset="0"/>
              </a:endParaRPr>
            </a:p>
          </p:txBody>
        </p:sp>
      </p:grpSp>
      <p:grpSp>
        <p:nvGrpSpPr>
          <p:cNvPr id="36" name="Group 35"/>
          <p:cNvGrpSpPr/>
          <p:nvPr/>
        </p:nvGrpSpPr>
        <p:grpSpPr>
          <a:xfrm>
            <a:off x="1588589" y="1821277"/>
            <a:ext cx="2983411" cy="2421531"/>
            <a:chOff x="1588589" y="1821277"/>
            <a:chExt cx="2983411" cy="2421531"/>
          </a:xfrm>
        </p:grpSpPr>
        <p:sp>
          <p:nvSpPr>
            <p:cNvPr id="10" name="Straight Connector 7"/>
            <p:cNvSpPr/>
            <p:nvPr/>
          </p:nvSpPr>
          <p:spPr>
            <a:xfrm>
              <a:off x="2219398" y="1821277"/>
              <a:ext cx="2352602" cy="274320"/>
            </a:xfrm>
            <a:custGeom>
              <a:avLst/>
              <a:gdLst/>
              <a:ahLst/>
              <a:cxnLst/>
              <a:rect l="0" t="0" r="0" b="0"/>
              <a:pathLst>
                <a:path>
                  <a:moveTo>
                    <a:pt x="2352602" y="0"/>
                  </a:moveTo>
                  <a:lnTo>
                    <a:pt x="2352602" y="136100"/>
                  </a:lnTo>
                  <a:lnTo>
                    <a:pt x="0" y="136100"/>
                  </a:lnTo>
                  <a:lnTo>
                    <a:pt x="0"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8" name="Rectangle 27"/>
            <p:cNvSpPr/>
            <p:nvPr/>
          </p:nvSpPr>
          <p:spPr>
            <a:xfrm>
              <a:off x="1588589" y="2099657"/>
              <a:ext cx="1296199" cy="2143151"/>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Đảm </a:t>
              </a:r>
              <a:r>
                <a:rPr lang="vi-VN" sz="2200" kern="1200" dirty="0" smtClean="0">
                  <a:solidFill>
                    <a:schemeClr val="tx1"/>
                  </a:solidFill>
                  <a:latin typeface="Times New Roman" pitchFamily="18" charset="0"/>
                  <a:cs typeface="Times New Roman" pitchFamily="18" charset="0"/>
                </a:rPr>
                <a:t>bảo đủ ánh sáng, không gian sản xuất đúng quy định</a:t>
              </a:r>
              <a:endParaRPr lang="en-US" sz="2200" kern="1200" dirty="0">
                <a:solidFill>
                  <a:schemeClr val="tx1"/>
                </a:solidFill>
                <a:latin typeface="Times New Roman" pitchFamily="18" charset="0"/>
                <a:cs typeface="Times New Roman" pitchFamily="18" charset="0"/>
              </a:endParaRPr>
            </a:p>
          </p:txBody>
        </p:sp>
      </p:grpSp>
      <p:grpSp>
        <p:nvGrpSpPr>
          <p:cNvPr id="37" name="Group 36"/>
          <p:cNvGrpSpPr/>
          <p:nvPr/>
        </p:nvGrpSpPr>
        <p:grpSpPr>
          <a:xfrm>
            <a:off x="3139699" y="1821277"/>
            <a:ext cx="1432301" cy="2421531"/>
            <a:chOff x="3139699" y="1821277"/>
            <a:chExt cx="1432301" cy="2421531"/>
          </a:xfrm>
        </p:grpSpPr>
        <p:sp>
          <p:nvSpPr>
            <p:cNvPr id="9" name="Straight Connector 6"/>
            <p:cNvSpPr/>
            <p:nvPr/>
          </p:nvSpPr>
          <p:spPr>
            <a:xfrm>
              <a:off x="3787800" y="1821277"/>
              <a:ext cx="784200" cy="274320"/>
            </a:xfrm>
            <a:custGeom>
              <a:avLst/>
              <a:gdLst/>
              <a:ahLst/>
              <a:cxnLst/>
              <a:rect l="0" t="0" r="0" b="0"/>
              <a:pathLst>
                <a:path>
                  <a:moveTo>
                    <a:pt x="784200" y="0"/>
                  </a:moveTo>
                  <a:lnTo>
                    <a:pt x="784200" y="136100"/>
                  </a:lnTo>
                  <a:lnTo>
                    <a:pt x="0" y="136100"/>
                  </a:lnTo>
                  <a:lnTo>
                    <a:pt x="0"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6" name="Rectangle 25"/>
            <p:cNvSpPr/>
            <p:nvPr/>
          </p:nvSpPr>
          <p:spPr>
            <a:xfrm>
              <a:off x="3139699" y="2099657"/>
              <a:ext cx="1296199" cy="2143151"/>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Tổ </a:t>
              </a:r>
              <a:r>
                <a:rPr lang="vi-VN" sz="2200" kern="1200" dirty="0" smtClean="0">
                  <a:solidFill>
                    <a:schemeClr val="tx1"/>
                  </a:solidFill>
                  <a:latin typeface="Times New Roman" pitchFamily="18" charset="0"/>
                  <a:cs typeface="Times New Roman" pitchFamily="18" charset="0"/>
                </a:rPr>
                <a:t>chức sản xuất phải đảm bảo an toàn cho người và thiết bị</a:t>
              </a:r>
              <a:endParaRPr lang="en-US" sz="2200" kern="1200" dirty="0">
                <a:solidFill>
                  <a:schemeClr val="tx1"/>
                </a:solidFill>
                <a:latin typeface="Times New Roman" pitchFamily="18" charset="0"/>
                <a:cs typeface="Times New Roman" pitchFamily="18" charset="0"/>
              </a:endParaRPr>
            </a:p>
          </p:txBody>
        </p:sp>
      </p:grpSp>
      <p:grpSp>
        <p:nvGrpSpPr>
          <p:cNvPr id="38" name="Group 37"/>
          <p:cNvGrpSpPr/>
          <p:nvPr/>
        </p:nvGrpSpPr>
        <p:grpSpPr>
          <a:xfrm>
            <a:off x="4572001" y="1821277"/>
            <a:ext cx="1452901" cy="1507434"/>
            <a:chOff x="4572001" y="1821277"/>
            <a:chExt cx="1452901" cy="1507434"/>
          </a:xfrm>
        </p:grpSpPr>
        <p:sp>
          <p:nvSpPr>
            <p:cNvPr id="8" name="Straight Connector 5"/>
            <p:cNvSpPr/>
            <p:nvPr/>
          </p:nvSpPr>
          <p:spPr>
            <a:xfrm>
              <a:off x="4572001" y="1821277"/>
              <a:ext cx="784200" cy="274320"/>
            </a:xfrm>
            <a:custGeom>
              <a:avLst/>
              <a:gdLst/>
              <a:ahLst/>
              <a:cxnLst/>
              <a:rect l="0" t="0" r="0" b="0"/>
              <a:pathLst>
                <a:path>
                  <a:moveTo>
                    <a:pt x="0" y="0"/>
                  </a:moveTo>
                  <a:lnTo>
                    <a:pt x="0" y="136100"/>
                  </a:lnTo>
                  <a:lnTo>
                    <a:pt x="784200" y="136100"/>
                  </a:lnTo>
                  <a:lnTo>
                    <a:pt x="784200"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4" name="Rectangle 23"/>
            <p:cNvSpPr/>
            <p:nvPr/>
          </p:nvSpPr>
          <p:spPr>
            <a:xfrm>
              <a:off x="4728703" y="2099657"/>
              <a:ext cx="1296199" cy="1229054"/>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Trang </a:t>
              </a:r>
              <a:r>
                <a:rPr lang="vi-VN" sz="2200" kern="1200" dirty="0" smtClean="0">
                  <a:solidFill>
                    <a:schemeClr val="tx1"/>
                  </a:solidFill>
                  <a:latin typeface="Times New Roman" pitchFamily="18" charset="0"/>
                  <a:cs typeface="Times New Roman" pitchFamily="18" charset="0"/>
                </a:rPr>
                <a:t>bị đầy đủ các thiết phòng cháy nổ</a:t>
              </a:r>
              <a:endParaRPr lang="en-US" sz="2200" kern="1200" dirty="0">
                <a:solidFill>
                  <a:schemeClr val="tx1"/>
                </a:solidFill>
                <a:latin typeface="Times New Roman" pitchFamily="18" charset="0"/>
                <a:cs typeface="Times New Roman" pitchFamily="18" charset="0"/>
              </a:endParaRPr>
            </a:p>
          </p:txBody>
        </p:sp>
      </p:grpSp>
      <p:grpSp>
        <p:nvGrpSpPr>
          <p:cNvPr id="39" name="Group 38"/>
          <p:cNvGrpSpPr/>
          <p:nvPr/>
        </p:nvGrpSpPr>
        <p:grpSpPr>
          <a:xfrm>
            <a:off x="4572001" y="1821277"/>
            <a:ext cx="3047999" cy="2726230"/>
            <a:chOff x="4572001" y="1821277"/>
            <a:chExt cx="3047999" cy="2726230"/>
          </a:xfrm>
        </p:grpSpPr>
        <p:sp>
          <p:nvSpPr>
            <p:cNvPr id="7" name="Straight Connector 4"/>
            <p:cNvSpPr/>
            <p:nvPr/>
          </p:nvSpPr>
          <p:spPr>
            <a:xfrm>
              <a:off x="4572001" y="1821277"/>
              <a:ext cx="2352602" cy="274320"/>
            </a:xfrm>
            <a:custGeom>
              <a:avLst/>
              <a:gdLst/>
              <a:ahLst/>
              <a:cxnLst/>
              <a:rect l="0" t="0" r="0" b="0"/>
              <a:pathLst>
                <a:path>
                  <a:moveTo>
                    <a:pt x="0" y="0"/>
                  </a:moveTo>
                  <a:lnTo>
                    <a:pt x="0" y="136100"/>
                  </a:lnTo>
                  <a:lnTo>
                    <a:pt x="2352602" y="136100"/>
                  </a:lnTo>
                  <a:lnTo>
                    <a:pt x="2352602"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2" name="Rectangle 21"/>
            <p:cNvSpPr/>
            <p:nvPr/>
          </p:nvSpPr>
          <p:spPr>
            <a:xfrm>
              <a:off x="6200302" y="2099657"/>
              <a:ext cx="1419698" cy="2447850"/>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Đảm </a:t>
              </a:r>
              <a:r>
                <a:rPr lang="vi-VN" sz="2200" kern="1200" dirty="0" smtClean="0">
                  <a:solidFill>
                    <a:schemeClr val="tx1"/>
                  </a:solidFill>
                  <a:latin typeface="Times New Roman" pitchFamily="18" charset="0"/>
                  <a:cs typeface="Times New Roman" pitchFamily="18" charset="0"/>
                </a:rPr>
                <a:t>bảo vệ sinh môi trường, </a:t>
              </a:r>
              <a:r>
                <a:rPr lang="vi-VN" sz="2200" kern="1200" dirty="0" smtClean="0">
                  <a:solidFill>
                    <a:schemeClr val="tx1"/>
                  </a:solidFill>
                  <a:latin typeface="Times New Roman" pitchFamily="18" charset="0"/>
                  <a:cs typeface="Times New Roman" pitchFamily="18" charset="0"/>
                </a:rPr>
                <a:t>xử </a:t>
              </a:r>
              <a:r>
                <a:rPr lang="vi-VN" sz="2200" kern="1200" dirty="0" smtClean="0">
                  <a:solidFill>
                    <a:schemeClr val="tx1"/>
                  </a:solidFill>
                  <a:latin typeface="Times New Roman" pitchFamily="18" charset="0"/>
                  <a:cs typeface="Times New Roman" pitchFamily="18" charset="0"/>
                </a:rPr>
                <a:t>lý các chất thải theo đúng quy định của nhà nước.</a:t>
              </a:r>
              <a:endParaRPr lang="en-US" sz="2200" kern="1200" dirty="0">
                <a:solidFill>
                  <a:schemeClr val="tx1"/>
                </a:solidFill>
                <a:latin typeface="Times New Roman" pitchFamily="18" charset="0"/>
                <a:cs typeface="Times New Roman" pitchFamily="18" charset="0"/>
              </a:endParaRPr>
            </a:p>
          </p:txBody>
        </p:sp>
      </p:grpSp>
      <p:grpSp>
        <p:nvGrpSpPr>
          <p:cNvPr id="40" name="Group 39"/>
          <p:cNvGrpSpPr/>
          <p:nvPr/>
        </p:nvGrpSpPr>
        <p:grpSpPr>
          <a:xfrm>
            <a:off x="4572001" y="1821277"/>
            <a:ext cx="4572000" cy="3940965"/>
            <a:chOff x="4572001" y="1821277"/>
            <a:chExt cx="4572000" cy="3940965"/>
          </a:xfrm>
        </p:grpSpPr>
        <p:sp>
          <p:nvSpPr>
            <p:cNvPr id="6" name="Straight Connector 3"/>
            <p:cNvSpPr/>
            <p:nvPr/>
          </p:nvSpPr>
          <p:spPr>
            <a:xfrm>
              <a:off x="4572001" y="1821277"/>
              <a:ext cx="3921004" cy="274320"/>
            </a:xfrm>
            <a:custGeom>
              <a:avLst/>
              <a:gdLst/>
              <a:ahLst/>
              <a:cxnLst/>
              <a:rect l="0" t="0" r="0" b="0"/>
              <a:pathLst>
                <a:path>
                  <a:moveTo>
                    <a:pt x="0" y="0"/>
                  </a:moveTo>
                  <a:lnTo>
                    <a:pt x="0" y="136100"/>
                  </a:lnTo>
                  <a:lnTo>
                    <a:pt x="3921004" y="136100"/>
                  </a:lnTo>
                  <a:lnTo>
                    <a:pt x="3921004" y="272201"/>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Rectangle 19"/>
            <p:cNvSpPr/>
            <p:nvPr/>
          </p:nvSpPr>
          <p:spPr>
            <a:xfrm>
              <a:off x="7708900" y="2095597"/>
              <a:ext cx="1435101" cy="3666645"/>
            </a:xfrm>
            <a:prstGeom prst="rect">
              <a:avLst/>
            </a:prstGeom>
          </p:spPr>
          <p:style>
            <a:lnRef idx="1">
              <a:schemeClr val="accent3"/>
            </a:lnRef>
            <a:fillRef idx="2">
              <a:schemeClr val="accent3"/>
            </a:fillRef>
            <a:effectRef idx="1">
              <a:schemeClr val="accent3"/>
            </a:effectRef>
            <a:fontRef idx="minor">
              <a:schemeClr val="dk1"/>
            </a:fontRef>
          </p:style>
          <p:txBody>
            <a:bodyPr spcFirstLastPara="0" vert="horz" wrap="square" lIns="5080" tIns="5080" rIns="5080" bIns="5080" numCol="1" spcCol="1270" anchor="ctr" anchorCtr="0">
              <a:spAutoFit/>
            </a:bodyPr>
            <a:lstStyle/>
            <a:p>
              <a:pPr lvl="0" algn="ctr" defTabSz="355600" rtl="0">
                <a:lnSpc>
                  <a:spcPct val="90000"/>
                </a:lnSpc>
                <a:spcBef>
                  <a:spcPct val="0"/>
                </a:spcBef>
                <a:spcAft>
                  <a:spcPct val="35000"/>
                </a:spcAft>
              </a:pPr>
              <a:r>
                <a:rPr lang="vi-VN" sz="2200" kern="1200" dirty="0" smtClean="0">
                  <a:solidFill>
                    <a:schemeClr val="tx1"/>
                  </a:solidFill>
                  <a:latin typeface="Times New Roman" pitchFamily="18" charset="0"/>
                  <a:cs typeface="Times New Roman" pitchFamily="18" charset="0"/>
                </a:rPr>
                <a:t>Nâng cao yêu </a:t>
              </a:r>
              <a:r>
                <a:rPr lang="vi-VN" sz="2200" kern="1200" dirty="0" smtClean="0">
                  <a:solidFill>
                    <a:schemeClr val="tx1"/>
                  </a:solidFill>
                  <a:latin typeface="Times New Roman" pitchFamily="18" charset="0"/>
                  <a:cs typeface="Times New Roman" pitchFamily="18" charset="0"/>
                </a:rPr>
                <a:t>cầu phục vụ sản xuất, nâng cao đời sống người lao động, bảo vệ môi trường, bảo vệ trật tự an toàn, an ninh xã hội.</a:t>
              </a:r>
              <a:endParaRPr lang="en-US" sz="2200" kern="1200" dirty="0">
                <a:solidFill>
                  <a:schemeClr val="tx1"/>
                </a:solidFill>
                <a:latin typeface="Times New Roman" pitchFamily="18" charset="0"/>
                <a:cs typeface="Times New Roman" pitchFamily="18" charset="0"/>
              </a:endParaRPr>
            </a:p>
          </p:txBody>
        </p:sp>
      </p:grpSp>
      <p:sp>
        <p:nvSpPr>
          <p:cNvPr id="33"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34" name="Rectangle 33"/>
          <p:cNvSpPr/>
          <p:nvPr/>
        </p:nvSpPr>
        <p:spPr>
          <a:xfrm>
            <a:off x="0" y="874236"/>
            <a:ext cx="9144000" cy="461665"/>
          </a:xfrm>
          <a:prstGeom prst="rect">
            <a:avLst/>
          </a:prstGeom>
        </p:spPr>
        <p:txBody>
          <a:bodyPr wrap="square">
            <a:spAutoFit/>
          </a:bodyPr>
          <a:lstStyle/>
          <a:p>
            <a:pPr algn="just"/>
            <a:r>
              <a:rPr lang="vi-VN" sz="2400" b="1" dirty="0">
                <a:latin typeface="Times New Roman" pitchFamily="18" charset="0"/>
                <a:cs typeface="Times New Roman" pitchFamily="18" charset="0"/>
              </a:rPr>
              <a:t>1. Ý </a:t>
            </a:r>
            <a:r>
              <a:rPr lang="vi-VN" sz="2400" b="1" dirty="0" smtClean="0">
                <a:latin typeface="Times New Roman" pitchFamily="18" charset="0"/>
                <a:cs typeface="Times New Roman" pitchFamily="18" charset="0"/>
              </a:rPr>
              <a:t>NGHĨA</a:t>
            </a:r>
            <a:endParaRPr lang="vi-VN"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6998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up)">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up)">
                                      <p:cBhvr>
                                        <p:cTn id="28" dur="500"/>
                                        <p:tgtEl>
                                          <p:spTgt spid="3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up)">
                                      <p:cBhvr>
                                        <p:cTn id="3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12:27:37 CH</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4</a:t>
            </a:fld>
            <a:endParaRPr lang="en-US"/>
          </a:p>
        </p:txBody>
      </p:sp>
      <p:sp>
        <p:nvSpPr>
          <p:cNvPr id="21" name="Rounded Rectangle 4"/>
          <p:cNvSpPr/>
          <p:nvPr/>
        </p:nvSpPr>
        <p:spPr>
          <a:xfrm>
            <a:off x="33650" y="1616059"/>
            <a:ext cx="9076700" cy="56323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114300" tIns="114300" rIns="114300" bIns="114300" numCol="1" spcCol="1270" anchor="ctr" anchorCtr="0">
            <a:spAutoFit/>
          </a:bodyPr>
          <a:lstStyle/>
          <a:p>
            <a:pPr lvl="0" algn="ctr" defTabSz="1333500" rtl="0">
              <a:lnSpc>
                <a:spcPct val="90000"/>
              </a:lnSpc>
              <a:spcBef>
                <a:spcPct val="0"/>
              </a:spcBef>
              <a:spcAft>
                <a:spcPct val="35000"/>
              </a:spcAft>
            </a:pPr>
            <a:r>
              <a:rPr lang="vi-VN" sz="2400" b="1" kern="1200" dirty="0" smtClean="0">
                <a:latin typeface="Times New Roman" pitchFamily="18" charset="0"/>
                <a:cs typeface="Times New Roman" pitchFamily="18" charset="0"/>
              </a:rPr>
              <a:t>1.3.1 Ý nghĩa</a:t>
            </a:r>
            <a:r>
              <a:rPr lang="en-US" sz="2400" b="1" kern="1200" dirty="0" smtClean="0">
                <a:latin typeface="Times New Roman" pitchFamily="18" charset="0"/>
                <a:cs typeface="Times New Roman" pitchFamily="18" charset="0"/>
              </a:rPr>
              <a:t> </a:t>
            </a:r>
            <a:r>
              <a:rPr lang="vi-VN" sz="2400" b="1" kern="1200" dirty="0" smtClean="0">
                <a:latin typeface="Times New Roman" pitchFamily="18" charset="0"/>
                <a:cs typeface="Times New Roman" pitchFamily="18" charset="0"/>
              </a:rPr>
              <a:t>của hệ thống tổ chức quản lý sản xuất</a:t>
            </a:r>
            <a:endParaRPr lang="en-US" sz="2400" b="1" kern="1200" dirty="0">
              <a:latin typeface="Times New Roman" pitchFamily="18" charset="0"/>
              <a:cs typeface="Times New Roman" pitchFamily="18" charset="0"/>
            </a:endParaRPr>
          </a:p>
        </p:txBody>
      </p:sp>
      <p:sp>
        <p:nvSpPr>
          <p:cNvPr id="19" name="Rounded Rectangle 6"/>
          <p:cNvSpPr/>
          <p:nvPr/>
        </p:nvSpPr>
        <p:spPr>
          <a:xfrm>
            <a:off x="33650" y="2225659"/>
            <a:ext cx="9076700" cy="88024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6">
              <a:hueOff val="0"/>
              <a:satOff val="0"/>
              <a:lumOff val="0"/>
              <a:alphaOff val="0"/>
            </a:schemeClr>
          </a:fillRef>
          <a:effectRef idx="1">
            <a:schemeClr val="accent6">
              <a:hueOff val="0"/>
              <a:satOff val="0"/>
              <a:lumOff val="0"/>
              <a:alphaOff val="0"/>
            </a:schemeClr>
          </a:effectRef>
          <a:fontRef idx="minor">
            <a:schemeClr val="dk1"/>
          </a:fontRef>
        </p:style>
        <p:txBody>
          <a:bodyPr spcFirstLastPara="0" vert="horz" wrap="square" lIns="106680" tIns="106680" rIns="106680" bIns="106680" numCol="1" spcCol="1270" anchor="ctr" anchorCtr="0">
            <a:spAutoFit/>
          </a:bodyPr>
          <a:lstStyle/>
          <a:p>
            <a:pPr lvl="0" algn="just" defTabSz="1244600" rtl="0">
              <a:lnSpc>
                <a:spcPct val="90000"/>
              </a:lnSpc>
              <a:spcBef>
                <a:spcPct val="0"/>
              </a:spcBef>
              <a:spcAft>
                <a:spcPct val="35000"/>
              </a:spcAft>
            </a:pPr>
            <a:r>
              <a:rPr lang="vi-VN" sz="2400" kern="1200" dirty="0" smtClean="0">
                <a:latin typeface="Times New Roman" pitchFamily="18" charset="0"/>
                <a:cs typeface="Times New Roman" pitchFamily="18" charset="0"/>
              </a:rPr>
              <a:t>Về mặt lý luận và thực tiễn cho thấy hệ thống tổ chức sản xuất hợp lý đem lại ý nghĩa to lớn về nhiều mặt</a:t>
            </a:r>
            <a:endParaRPr lang="en-US" sz="2400" kern="1200" dirty="0">
              <a:latin typeface="Times New Roman" pitchFamily="18" charset="0"/>
              <a:cs typeface="Times New Roman" pitchFamily="18" charset="0"/>
            </a:endParaRPr>
          </a:p>
        </p:txBody>
      </p:sp>
      <p:sp>
        <p:nvSpPr>
          <p:cNvPr id="17" name="Rounded Rectangle 8"/>
          <p:cNvSpPr/>
          <p:nvPr/>
        </p:nvSpPr>
        <p:spPr>
          <a:xfrm>
            <a:off x="0" y="3140059"/>
            <a:ext cx="2011680" cy="3108960"/>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rtl="0">
              <a:lnSpc>
                <a:spcPct val="90000"/>
              </a:lnSpc>
              <a:spcBef>
                <a:spcPct val="0"/>
              </a:spcBef>
              <a:spcAft>
                <a:spcPct val="35000"/>
              </a:spcAft>
            </a:pPr>
            <a:r>
              <a:rPr lang="vi-VN" sz="2400" kern="1200" dirty="0" smtClean="0">
                <a:latin typeface="Times New Roman" pitchFamily="18" charset="0"/>
                <a:cs typeface="Times New Roman" pitchFamily="18" charset="0"/>
              </a:rPr>
              <a:t>Cho phép hoặc góp phần quan trọng vào việc sử dụng có hiệu quả về nguyên, nhiên liệu, thiết bị máy móc và sức lao động trong xí nghiệp.</a:t>
            </a:r>
            <a:endParaRPr lang="en-US" sz="2400" kern="1200" dirty="0">
              <a:latin typeface="Times New Roman" pitchFamily="18" charset="0"/>
              <a:cs typeface="Times New Roman" pitchFamily="18" charset="0"/>
            </a:endParaRPr>
          </a:p>
        </p:txBody>
      </p:sp>
      <p:sp>
        <p:nvSpPr>
          <p:cNvPr id="15" name="Rounded Rectangle 10"/>
          <p:cNvSpPr/>
          <p:nvPr/>
        </p:nvSpPr>
        <p:spPr>
          <a:xfrm>
            <a:off x="2088737" y="3140059"/>
            <a:ext cx="2329148" cy="3053144"/>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rtl="0">
              <a:lnSpc>
                <a:spcPct val="90000"/>
              </a:lnSpc>
              <a:spcBef>
                <a:spcPct val="0"/>
              </a:spcBef>
              <a:spcAft>
                <a:spcPct val="35000"/>
              </a:spcAft>
            </a:pPr>
            <a:r>
              <a:rPr lang="vi-VN" sz="2400" kern="1200" dirty="0" smtClean="0">
                <a:latin typeface="Times New Roman" pitchFamily="18" charset="0"/>
                <a:cs typeface="Times New Roman" pitchFamily="18" charset="0"/>
              </a:rPr>
              <a:t>Góp phần </a:t>
            </a:r>
            <a:r>
              <a:rPr lang="vi-VN" sz="2400" kern="1200" dirty="0" smtClean="0">
                <a:latin typeface="Times New Roman" pitchFamily="18" charset="0"/>
                <a:cs typeface="Times New Roman" pitchFamily="18" charset="0"/>
              </a:rPr>
              <a:t>nâng </a:t>
            </a:r>
            <a:r>
              <a:rPr lang="vi-VN" sz="2400" kern="1200" dirty="0" smtClean="0">
                <a:latin typeface="Times New Roman" pitchFamily="18" charset="0"/>
                <a:cs typeface="Times New Roman" pitchFamily="18" charset="0"/>
              </a:rPr>
              <a:t>cao hiệu quả hoạt động sản xuất kinh doanh của xí nghiệp thực hiện mục tiêu kinh tế tổng hợp của xí nghiệp, tức là làm ăn có lãi.</a:t>
            </a:r>
            <a:endParaRPr lang="en-US" sz="2400" kern="1200" dirty="0">
              <a:latin typeface="Times New Roman" pitchFamily="18" charset="0"/>
              <a:cs typeface="Times New Roman" pitchFamily="18" charset="0"/>
            </a:endParaRPr>
          </a:p>
        </p:txBody>
      </p:sp>
      <p:sp>
        <p:nvSpPr>
          <p:cNvPr id="13" name="Rounded Rectangle 12"/>
          <p:cNvSpPr/>
          <p:nvPr/>
        </p:nvSpPr>
        <p:spPr>
          <a:xfrm>
            <a:off x="4494942" y="3140059"/>
            <a:ext cx="1097280" cy="3108960"/>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rtl="0">
              <a:lnSpc>
                <a:spcPct val="90000"/>
              </a:lnSpc>
              <a:spcBef>
                <a:spcPct val="0"/>
              </a:spcBef>
              <a:spcAft>
                <a:spcPct val="35000"/>
              </a:spcAft>
            </a:pPr>
            <a:r>
              <a:rPr lang="vi-VN" sz="2400" kern="1200" dirty="0" smtClean="0">
                <a:latin typeface="Times New Roman" pitchFamily="18" charset="0"/>
                <a:cs typeface="Times New Roman" pitchFamily="18" charset="0"/>
              </a:rPr>
              <a:t>Tác dụng </a:t>
            </a:r>
            <a:r>
              <a:rPr lang="vi-VN" sz="2400" kern="1200" dirty="0" smtClean="0">
                <a:latin typeface="Times New Roman" pitchFamily="18" charset="0"/>
                <a:cs typeface="Times New Roman" pitchFamily="18" charset="0"/>
              </a:rPr>
              <a:t>tốt đối với việc bảo vệ môi trường của các xí nghiệp.</a:t>
            </a:r>
            <a:endParaRPr lang="en-US" sz="2400" kern="1200" dirty="0">
              <a:latin typeface="Times New Roman" pitchFamily="18" charset="0"/>
              <a:cs typeface="Times New Roman" pitchFamily="18" charset="0"/>
            </a:endParaRPr>
          </a:p>
        </p:txBody>
      </p:sp>
      <p:sp>
        <p:nvSpPr>
          <p:cNvPr id="11" name="Rounded Rectangle 14"/>
          <p:cNvSpPr/>
          <p:nvPr/>
        </p:nvSpPr>
        <p:spPr>
          <a:xfrm>
            <a:off x="5669280" y="3140059"/>
            <a:ext cx="3474720" cy="371794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rtl="0">
              <a:lnSpc>
                <a:spcPct val="90000"/>
              </a:lnSpc>
              <a:spcBef>
                <a:spcPct val="0"/>
              </a:spcBef>
              <a:spcAft>
                <a:spcPct val="35000"/>
              </a:spcAft>
            </a:pPr>
            <a:r>
              <a:rPr lang="vi-VN" sz="2400" kern="1200" dirty="0" smtClean="0">
                <a:latin typeface="Times New Roman" pitchFamily="18" charset="0"/>
                <a:cs typeface="Times New Roman" pitchFamily="18" charset="0"/>
              </a:rPr>
              <a:t>Hoạt động quản lý </a:t>
            </a:r>
            <a:r>
              <a:rPr lang="vi-VN" sz="2400" kern="1200" dirty="0" smtClean="0">
                <a:latin typeface="Times New Roman" pitchFamily="18" charset="0"/>
                <a:cs typeface="Times New Roman" pitchFamily="18" charset="0"/>
              </a:rPr>
              <a:t>là </a:t>
            </a:r>
            <a:r>
              <a:rPr lang="vi-VN" sz="2400" kern="1200" dirty="0" smtClean="0">
                <a:latin typeface="Times New Roman" pitchFamily="18" charset="0"/>
                <a:cs typeface="Times New Roman" pitchFamily="18" charset="0"/>
              </a:rPr>
              <a:t>một công tác </a:t>
            </a:r>
            <a:r>
              <a:rPr lang="vi-VN" sz="2400" kern="1200" dirty="0" smtClean="0">
                <a:latin typeface="Times New Roman" pitchFamily="18" charset="0"/>
                <a:cs typeface="Times New Roman" pitchFamily="18" charset="0"/>
              </a:rPr>
              <a:t>quan </a:t>
            </a:r>
            <a:r>
              <a:rPr lang="vi-VN" sz="2400" kern="1200" dirty="0" smtClean="0">
                <a:latin typeface="Times New Roman" pitchFamily="18" charset="0"/>
                <a:cs typeface="Times New Roman" pitchFamily="18" charset="0"/>
              </a:rPr>
              <a:t>trọng. Nhiệm vụ </a:t>
            </a:r>
            <a:r>
              <a:rPr lang="vi-VN" sz="2400" kern="1200" dirty="0" smtClean="0">
                <a:latin typeface="Times New Roman" pitchFamily="18" charset="0"/>
                <a:cs typeface="Times New Roman" pitchFamily="18" charset="0"/>
              </a:rPr>
              <a:t>của </a:t>
            </a:r>
            <a:r>
              <a:rPr lang="vi-VN" sz="2400" kern="1200" dirty="0" smtClean="0">
                <a:latin typeface="Times New Roman" pitchFamily="18" charset="0"/>
                <a:cs typeface="Times New Roman" pitchFamily="18" charset="0"/>
              </a:rPr>
              <a:t>quản lý doanh nghiệp là phải làm cho mọi người lao động hoạt động thống nhất theo mục đích chung, bảo đảm cho quá trình sản xuất, kinh doanh diễn ra đều đặn trên cơ sở sử dụng có hiệu quả các yếu tố vật chất- kỹ thuật.</a:t>
            </a:r>
            <a:endParaRPr lang="en-US" sz="2400" kern="1200" dirty="0">
              <a:latin typeface="Times New Roman" pitchFamily="18" charset="0"/>
              <a:cs typeface="Times New Roman" pitchFamily="18" charset="0"/>
            </a:endParaRPr>
          </a:p>
        </p:txBody>
      </p:sp>
      <p:sp>
        <p:nvSpPr>
          <p:cNvPr id="22"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23" name="Rectangle 22"/>
          <p:cNvSpPr/>
          <p:nvPr/>
        </p:nvSpPr>
        <p:spPr>
          <a:xfrm>
            <a:off x="0" y="874236"/>
            <a:ext cx="9144000" cy="830997"/>
          </a:xfrm>
          <a:prstGeom prst="rect">
            <a:avLst/>
          </a:prstGeom>
        </p:spPr>
        <p:txBody>
          <a:bodyPr wrap="square">
            <a:spAutoFit/>
          </a:bodyPr>
          <a:lstStyle/>
          <a:p>
            <a:pPr algn="just"/>
            <a:r>
              <a:rPr lang="vi-VN" sz="2400" b="1" dirty="0" smtClean="0">
                <a:latin typeface="Times New Roman" pitchFamily="18" charset="0"/>
                <a:cs typeface="Times New Roman" pitchFamily="18" charset="0"/>
              </a:rPr>
              <a:t>1. Ý NGHĨA</a:t>
            </a:r>
            <a:endParaRPr lang="en-US" sz="2400" b="1" dirty="0" smtClean="0">
              <a:latin typeface="Times New Roman" pitchFamily="18" charset="0"/>
              <a:cs typeface="Times New Roman" pitchFamily="18" charset="0"/>
            </a:endParaRPr>
          </a:p>
          <a:p>
            <a:pPr algn="just"/>
            <a:r>
              <a:rPr lang="vi-VN" sz="2400" b="1" dirty="0">
                <a:latin typeface="Times New Roman" pitchFamily="18" charset="0"/>
                <a:cs typeface="Times New Roman" pitchFamily="18" charset="0"/>
              </a:rPr>
              <a:t>1.3 Ý nghĩa các nguyên tắc của hệ thống tổ chức quản lý sản </a:t>
            </a:r>
            <a:r>
              <a:rPr lang="vi-VN" sz="2400" b="1" dirty="0" smtClean="0">
                <a:latin typeface="Times New Roman" pitchFamily="18" charset="0"/>
                <a:cs typeface="Times New Roman" pitchFamily="18" charset="0"/>
              </a:rPr>
              <a:t>xuất</a:t>
            </a:r>
            <a:endParaRPr lang="vi-VN"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1859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Effect transition="in" filter="fade">
                                      <p:cBhvr>
                                        <p:cTn id="9" dur="1000"/>
                                        <p:tgtEl>
                                          <p:spTgt spid="21"/>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1000" fill="hold"/>
                                        <p:tgtEl>
                                          <p:spTgt spid="11"/>
                                        </p:tgtEl>
                                        <p:attrNameLst>
                                          <p:attrName>ppt_x</p:attrName>
                                        </p:attrNameLst>
                                      </p:cBhvr>
                                      <p:tavLst>
                                        <p:tav tm="0">
                                          <p:val>
                                            <p:strVal val="1+#ppt_w/2"/>
                                          </p:val>
                                        </p:tav>
                                        <p:tav tm="100000">
                                          <p:val>
                                            <p:strVal val="#ppt_x"/>
                                          </p:val>
                                        </p:tav>
                                      </p:tavLst>
                                    </p:anim>
                                    <p:anim calcmode="lin" valueType="num">
                                      <p:cBhvr additive="base">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9" grpId="0" animBg="1"/>
      <p:bldP spid="17" grpId="0" animBg="1"/>
      <p:bldP spid="15" grpId="0" animBg="1"/>
      <p:bldP spid="13"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12:36:57 CH</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5</a:t>
            </a:fld>
            <a:endParaRPr lang="en-US"/>
          </a:p>
        </p:txBody>
      </p:sp>
      <p:sp>
        <p:nvSpPr>
          <p:cNvPr id="21" name="Rounded Rectangle 4"/>
          <p:cNvSpPr/>
          <p:nvPr/>
        </p:nvSpPr>
        <p:spPr>
          <a:xfrm>
            <a:off x="33650" y="1616059"/>
            <a:ext cx="9076700" cy="56323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114300" tIns="114300" rIns="114300" bIns="114300" numCol="1" spcCol="1270" anchor="ctr" anchorCtr="0">
            <a:spAutoFit/>
          </a:bodyPr>
          <a:lstStyle/>
          <a:p>
            <a:pPr lvl="0" algn="ctr" defTabSz="1333500" rtl="0">
              <a:lnSpc>
                <a:spcPct val="90000"/>
              </a:lnSpc>
              <a:spcBef>
                <a:spcPct val="0"/>
              </a:spcBef>
              <a:spcAft>
                <a:spcPct val="35000"/>
              </a:spcAft>
            </a:pPr>
            <a:r>
              <a:rPr lang="vi-VN" sz="2400" b="1" kern="1200" dirty="0" smtClean="0">
                <a:latin typeface="Times New Roman" pitchFamily="18" charset="0"/>
                <a:cs typeface="Times New Roman" pitchFamily="18" charset="0"/>
              </a:rPr>
              <a:t>1.3.1 Ý nghĩa</a:t>
            </a:r>
            <a:r>
              <a:rPr lang="en-US" sz="2400" b="1" kern="1200" dirty="0" smtClean="0">
                <a:latin typeface="Times New Roman" pitchFamily="18" charset="0"/>
                <a:cs typeface="Times New Roman" pitchFamily="18" charset="0"/>
              </a:rPr>
              <a:t> </a:t>
            </a:r>
            <a:r>
              <a:rPr lang="vi-VN" sz="2400" b="1" kern="1200" dirty="0" smtClean="0">
                <a:latin typeface="Times New Roman" pitchFamily="18" charset="0"/>
                <a:cs typeface="Times New Roman" pitchFamily="18" charset="0"/>
              </a:rPr>
              <a:t>của hệ thống tổ chức quản lý sản xuất</a:t>
            </a:r>
            <a:endParaRPr lang="en-US" sz="2400" b="1" kern="1200" dirty="0">
              <a:latin typeface="Times New Roman" pitchFamily="18" charset="0"/>
              <a:cs typeface="Times New Roman" pitchFamily="18" charset="0"/>
            </a:endParaRPr>
          </a:p>
        </p:txBody>
      </p:sp>
      <p:sp>
        <p:nvSpPr>
          <p:cNvPr id="19" name="Rounded Rectangle 6"/>
          <p:cNvSpPr/>
          <p:nvPr/>
        </p:nvSpPr>
        <p:spPr>
          <a:xfrm>
            <a:off x="33650" y="2225659"/>
            <a:ext cx="9076700" cy="88024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6">
              <a:hueOff val="0"/>
              <a:satOff val="0"/>
              <a:lumOff val="0"/>
              <a:alphaOff val="0"/>
            </a:schemeClr>
          </a:fillRef>
          <a:effectRef idx="1">
            <a:schemeClr val="accent6">
              <a:hueOff val="0"/>
              <a:satOff val="0"/>
              <a:lumOff val="0"/>
              <a:alphaOff val="0"/>
            </a:schemeClr>
          </a:effectRef>
          <a:fontRef idx="minor">
            <a:schemeClr val="dk1"/>
          </a:fontRef>
        </p:style>
        <p:txBody>
          <a:bodyPr spcFirstLastPara="0" vert="horz" wrap="square" lIns="106680" tIns="106680" rIns="106680" bIns="106680" numCol="1" spcCol="1270" anchor="ctr" anchorCtr="0">
            <a:spAutoFit/>
          </a:bodyPr>
          <a:lstStyle/>
          <a:p>
            <a:pPr lvl="0" algn="just" defTabSz="1244600">
              <a:lnSpc>
                <a:spcPct val="90000"/>
              </a:lnSpc>
              <a:spcBef>
                <a:spcPct val="0"/>
              </a:spcBef>
              <a:spcAft>
                <a:spcPct val="35000"/>
              </a:spcAft>
            </a:pP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Quản </a:t>
            </a:r>
            <a:r>
              <a:rPr lang="vi-VN" sz="2400" dirty="0">
                <a:latin typeface="Times New Roman" pitchFamily="18" charset="0"/>
                <a:cs typeface="Times New Roman" pitchFamily="18" charset="0"/>
              </a:rPr>
              <a:t>lý sản xuấtlà sự tác động của người quản lý vào đối tượng quản lý để tổ chức và phối hợp hoạt động của họ trong quá trình lao động.</a:t>
            </a:r>
          </a:p>
        </p:txBody>
      </p:sp>
      <p:sp>
        <p:nvSpPr>
          <p:cNvPr id="17" name="Rounded Rectangle 8"/>
          <p:cNvSpPr/>
          <p:nvPr/>
        </p:nvSpPr>
        <p:spPr>
          <a:xfrm>
            <a:off x="15240" y="3581400"/>
            <a:ext cx="4480560" cy="1391150"/>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a:lnSpc>
                <a:spcPct val="90000"/>
              </a:lnSpc>
              <a:spcBef>
                <a:spcPct val="0"/>
              </a:spcBef>
              <a:spcAft>
                <a:spcPct val="35000"/>
              </a:spcAft>
            </a:pPr>
            <a:r>
              <a:rPr lang="vi-VN" sz="2400" dirty="0">
                <a:latin typeface="Times New Roman" pitchFamily="18" charset="0"/>
                <a:cs typeface="Times New Roman" pitchFamily="18" charset="0"/>
              </a:rPr>
              <a:t>Một là: Năng cao hiệu lực quản </a:t>
            </a:r>
            <a:r>
              <a:rPr lang="vi-VN" sz="2400" dirty="0"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Công tác </a:t>
            </a:r>
            <a:r>
              <a:rPr lang="vi-VN" sz="2400" dirty="0">
                <a:latin typeface="Times New Roman" pitchFamily="18" charset="0"/>
                <a:cs typeface="Times New Roman" pitchFamily="18" charset="0"/>
              </a:rPr>
              <a:t>quản lý phải cụ thể, chặt chẽ, </a:t>
            </a:r>
            <a:r>
              <a:rPr lang="vi-VN" sz="2400" dirty="0" smtClean="0">
                <a:latin typeface="Times New Roman" pitchFamily="18" charset="0"/>
                <a:cs typeface="Times New Roman" pitchFamily="18" charset="0"/>
              </a:rPr>
              <a:t>nâng </a:t>
            </a:r>
            <a:r>
              <a:rPr lang="vi-VN" sz="2400" dirty="0">
                <a:latin typeface="Times New Roman" pitchFamily="18" charset="0"/>
                <a:cs typeface="Times New Roman" pitchFamily="18" charset="0"/>
              </a:rPr>
              <a:t>cao ý thức trách nhiệm </a:t>
            </a:r>
            <a:r>
              <a:rPr lang="vi-VN" sz="2400" dirty="0" smtClean="0">
                <a:latin typeface="Times New Roman" pitchFamily="18" charset="0"/>
                <a:cs typeface="Times New Roman" pitchFamily="18" charset="0"/>
              </a:rPr>
              <a:t>của mọi </a:t>
            </a:r>
            <a:r>
              <a:rPr lang="vi-VN" sz="2400" dirty="0">
                <a:latin typeface="Times New Roman" pitchFamily="18" charset="0"/>
                <a:cs typeface="Times New Roman" pitchFamily="18" charset="0"/>
              </a:rPr>
              <a:t>người đối với công việc.</a:t>
            </a:r>
          </a:p>
        </p:txBody>
      </p:sp>
      <p:sp>
        <p:nvSpPr>
          <p:cNvPr id="15" name="Rounded Rectangle 10"/>
          <p:cNvSpPr/>
          <p:nvPr/>
        </p:nvSpPr>
        <p:spPr>
          <a:xfrm>
            <a:off x="4617090" y="3581400"/>
            <a:ext cx="4480560" cy="1391150"/>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30480" tIns="30480" rIns="30480" bIns="30480" numCol="1" spcCol="1270" anchor="ctr" anchorCtr="0">
            <a:spAutoFit/>
          </a:bodyPr>
          <a:lstStyle/>
          <a:p>
            <a:pPr lvl="0" algn="just" defTabSz="355600">
              <a:lnSpc>
                <a:spcPct val="90000"/>
              </a:lnSpc>
              <a:spcBef>
                <a:spcPct val="0"/>
              </a:spcBef>
              <a:spcAft>
                <a:spcPct val="35000"/>
              </a:spcAft>
            </a:pPr>
            <a:r>
              <a:rPr lang="vi-VN" sz="2400" dirty="0">
                <a:latin typeface="Times New Roman" pitchFamily="18" charset="0"/>
                <a:cs typeface="Times New Roman" pitchFamily="18" charset="0"/>
              </a:rPr>
              <a:t>Hai là: Kiện toàn tổ chức bộ máy quản lý trong mỗi doanh </a:t>
            </a:r>
            <a:r>
              <a:rPr lang="vi-VN" sz="2400" dirty="0"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Bộ máy càng </a:t>
            </a:r>
            <a:r>
              <a:rPr lang="vi-VN" sz="2400" dirty="0">
                <a:latin typeface="Times New Roman" pitchFamily="18" charset="0"/>
                <a:cs typeface="Times New Roman" pitchFamily="18" charset="0"/>
              </a:rPr>
              <a:t>gọn càng tốt, vai trò trách nhiệm rõ ràng, tránh chồng chéo.</a:t>
            </a:r>
          </a:p>
        </p:txBody>
      </p:sp>
      <p:sp>
        <p:nvSpPr>
          <p:cNvPr id="22"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23" name="Rectangle 22"/>
          <p:cNvSpPr/>
          <p:nvPr/>
        </p:nvSpPr>
        <p:spPr>
          <a:xfrm>
            <a:off x="0" y="874236"/>
            <a:ext cx="9144000" cy="830997"/>
          </a:xfrm>
          <a:prstGeom prst="rect">
            <a:avLst/>
          </a:prstGeom>
        </p:spPr>
        <p:txBody>
          <a:bodyPr wrap="square">
            <a:spAutoFit/>
          </a:bodyPr>
          <a:lstStyle/>
          <a:p>
            <a:pPr algn="just"/>
            <a:r>
              <a:rPr lang="vi-VN" sz="2400" b="1" dirty="0" smtClean="0">
                <a:latin typeface="Times New Roman" pitchFamily="18" charset="0"/>
                <a:cs typeface="Times New Roman" pitchFamily="18" charset="0"/>
              </a:rPr>
              <a:t>1. Ý NGHĨA</a:t>
            </a:r>
            <a:endParaRPr lang="en-US" sz="2400" b="1" dirty="0" smtClean="0">
              <a:latin typeface="Times New Roman" pitchFamily="18" charset="0"/>
              <a:cs typeface="Times New Roman" pitchFamily="18" charset="0"/>
            </a:endParaRPr>
          </a:p>
          <a:p>
            <a:pPr algn="just"/>
            <a:r>
              <a:rPr lang="vi-VN" sz="2400" b="1" dirty="0">
                <a:latin typeface="Times New Roman" pitchFamily="18" charset="0"/>
                <a:cs typeface="Times New Roman" pitchFamily="18" charset="0"/>
              </a:rPr>
              <a:t>1.3 Ý nghĩa các nguyên tắc của hệ thống tổ chức quản lý sản </a:t>
            </a:r>
            <a:r>
              <a:rPr lang="vi-VN" sz="2400" b="1" dirty="0" smtClean="0">
                <a:latin typeface="Times New Roman" pitchFamily="18" charset="0"/>
                <a:cs typeface="Times New Roman" pitchFamily="18" charset="0"/>
              </a:rPr>
              <a:t>xuất</a:t>
            </a:r>
            <a:endParaRPr lang="vi-VN" sz="2400" b="1" dirty="0">
              <a:latin typeface="Times New Roman" pitchFamily="18" charset="0"/>
              <a:cs typeface="Times New Roman" pitchFamily="18" charset="0"/>
            </a:endParaRPr>
          </a:p>
        </p:txBody>
      </p:sp>
      <p:sp>
        <p:nvSpPr>
          <p:cNvPr id="12" name="Rounded Rectangle 4"/>
          <p:cNvSpPr/>
          <p:nvPr/>
        </p:nvSpPr>
        <p:spPr>
          <a:xfrm>
            <a:off x="20950" y="3124200"/>
            <a:ext cx="9113496" cy="409343"/>
          </a:xfrm>
          <a:prstGeom prst="rect">
            <a:avLst/>
          </a:prstGeom>
          <a:ln/>
        </p:spPr>
        <p:style>
          <a:lnRef idx="0">
            <a:schemeClr val="accent4"/>
          </a:lnRef>
          <a:fillRef idx="3">
            <a:schemeClr val="accent4"/>
          </a:fillRef>
          <a:effectRef idx="3">
            <a:schemeClr val="accent4"/>
          </a:effectRef>
          <a:fontRef idx="minor">
            <a:schemeClr val="lt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400" dirty="0">
                <a:latin typeface="Times New Roman" pitchFamily="18" charset="0"/>
                <a:cs typeface="Times New Roman" pitchFamily="18" charset="0"/>
              </a:rPr>
              <a:t>Để quản lý có hiệu quả, </a:t>
            </a:r>
            <a:r>
              <a:rPr lang="vi-VN" sz="2400" dirty="0" smtClean="0">
                <a:latin typeface="Times New Roman" pitchFamily="18" charset="0"/>
                <a:cs typeface="Times New Roman" pitchFamily="18" charset="0"/>
              </a:rPr>
              <a:t>cần </a:t>
            </a:r>
            <a:r>
              <a:rPr lang="vi-VN" sz="2400" dirty="0">
                <a:latin typeface="Times New Roman" pitchFamily="18" charset="0"/>
                <a:cs typeface="Times New Roman" pitchFamily="18" charset="0"/>
              </a:rPr>
              <a:t>coi trọng tăng cường cả hai cấp độ quản lý:</a:t>
            </a:r>
          </a:p>
        </p:txBody>
      </p:sp>
      <p:sp>
        <p:nvSpPr>
          <p:cNvPr id="14" name="Rounded Rectangle 12"/>
          <p:cNvSpPr/>
          <p:nvPr/>
        </p:nvSpPr>
        <p:spPr>
          <a:xfrm>
            <a:off x="0" y="5029200"/>
            <a:ext cx="9144000" cy="1074140"/>
          </a:xfrm>
          <a:prstGeom prst="rect">
            <a:avLst/>
          </a:prstGeom>
          <a:ln/>
        </p:spPr>
        <p:style>
          <a:lnRef idx="1">
            <a:schemeClr val="accent2"/>
          </a:lnRef>
          <a:fillRef idx="2">
            <a:schemeClr val="accent2"/>
          </a:fillRef>
          <a:effectRef idx="1">
            <a:schemeClr val="accent2"/>
          </a:effectRef>
          <a:fontRef idx="minor">
            <a:schemeClr val="dk1"/>
          </a:fontRef>
        </p:style>
        <p:txBody>
          <a:bodyPr spcFirstLastPara="0" vert="horz" wrap="square" lIns="38100" tIns="38100" rIns="38100" bIns="38100" numCol="1" spcCol="1270" anchor="ctr" anchorCtr="0">
            <a:spAutoFit/>
          </a:bodyPr>
          <a:lstStyle/>
          <a:p>
            <a:pPr algn="just" defTabSz="444500">
              <a:lnSpc>
                <a:spcPct val="90000"/>
              </a:lnSpc>
              <a:spcBef>
                <a:spcPct val="0"/>
              </a:spcBef>
              <a:spcAft>
                <a:spcPct val="35000"/>
              </a:spcAft>
            </a:pPr>
            <a:r>
              <a:rPr lang="vi-VN" sz="2400" dirty="0">
                <a:solidFill>
                  <a:schemeClr val="tx1"/>
                </a:solidFill>
                <a:latin typeface="Times New Roman" pitchFamily="18" charset="0"/>
                <a:cs typeface="Times New Roman" pitchFamily="18" charset="0"/>
              </a:rPr>
              <a:t>Trong </a:t>
            </a:r>
            <a:r>
              <a:rPr lang="en-US" sz="2400" dirty="0" smtClean="0">
                <a:solidFill>
                  <a:schemeClr val="tx1"/>
                </a:solidFill>
                <a:latin typeface="Times New Roman" pitchFamily="18" charset="0"/>
                <a:cs typeface="Times New Roman" pitchFamily="18" charset="0"/>
              </a:rPr>
              <a:t>DN</a:t>
            </a:r>
            <a:r>
              <a:rPr lang="vi-VN" sz="2400" dirty="0" smtClean="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XN</a:t>
            </a:r>
            <a:r>
              <a:rPr lang="vi-VN" sz="2400" dirty="0" smtClean="0">
                <a:solidFill>
                  <a:schemeClr val="tx1"/>
                </a:solidFill>
                <a:latin typeface="Times New Roman" pitchFamily="18" charset="0"/>
                <a:cs typeface="Times New Roman" pitchFamily="18" charset="0"/>
              </a:rPr>
              <a:t> </a:t>
            </a:r>
            <a:r>
              <a:rPr lang="vi-VN" sz="2400" dirty="0">
                <a:solidFill>
                  <a:schemeClr val="tx1"/>
                </a:solidFill>
                <a:latin typeface="Times New Roman" pitchFamily="18" charset="0"/>
                <a:cs typeface="Times New Roman" pitchFamily="18" charset="0"/>
              </a:rPr>
              <a:t>Nhà nước, công tác tổ chức quản lý phải thực hiện đúng những nguyên tắc cơ bản của quản lý kinh tế, thực hiện các chức năng quản lý và không ngừng hoàn thiện các biện pháp, công cụ quản lý.</a:t>
            </a:r>
          </a:p>
        </p:txBody>
      </p:sp>
    </p:spTree>
    <p:extLst>
      <p:ext uri="{BB962C8B-B14F-4D97-AF65-F5344CB8AC3E}">
        <p14:creationId xmlns:p14="http://schemas.microsoft.com/office/powerpoint/2010/main" val="1743008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1)">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0-#ppt_w/2"/>
                                          </p:val>
                                        </p:tav>
                                        <p:tav tm="100000">
                                          <p:val>
                                            <p:strVal val="#ppt_x"/>
                                          </p:val>
                                        </p:tav>
                                      </p:tavLst>
                                    </p:anim>
                                    <p:anim calcmode="lin" valueType="num">
                                      <p:cBhvr additive="base">
                                        <p:cTn id="1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1000" fill="hold"/>
                                        <p:tgtEl>
                                          <p:spTgt spid="15"/>
                                        </p:tgtEl>
                                        <p:attrNameLst>
                                          <p:attrName>ppt_x</p:attrName>
                                        </p:attrNameLst>
                                      </p:cBhvr>
                                      <p:tavLst>
                                        <p:tav tm="0">
                                          <p:val>
                                            <p:strVal val="1+#ppt_w/2"/>
                                          </p:val>
                                        </p:tav>
                                        <p:tav tm="100000">
                                          <p:val>
                                            <p:strVal val="#ppt_x"/>
                                          </p:val>
                                        </p:tav>
                                      </p:tavLst>
                                    </p:anim>
                                    <p:anim calcmode="lin" valueType="num">
                                      <p:cBhvr additive="base">
                                        <p:cTn id="2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15" grpId="0" animBg="1"/>
      <p:bldP spid="12"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11:11:11 SA</a:t>
            </a:fld>
            <a:endParaRPr lang="en-US" dirty="0"/>
          </a:p>
        </p:txBody>
      </p:sp>
      <p:sp>
        <p:nvSpPr>
          <p:cNvPr id="3" name="Slide Number Placeholder 2"/>
          <p:cNvSpPr>
            <a:spLocks noGrp="1"/>
          </p:cNvSpPr>
          <p:nvPr>
            <p:ph type="sldNum" sz="quarter" idx="12"/>
          </p:nvPr>
        </p:nvSpPr>
        <p:spPr/>
        <p:txBody>
          <a:bodyPr/>
          <a:lstStyle/>
          <a:p>
            <a:fld id="{19CC9C96-7882-4772-BF71-3742ED4350BE}" type="slidenum">
              <a:rPr lang="en-US" smtClean="0"/>
              <a:t>6</a:t>
            </a:fld>
            <a:endParaRPr lang="en-US"/>
          </a:p>
        </p:txBody>
      </p:sp>
      <p:sp>
        <p:nvSpPr>
          <p:cNvPr id="24" name="Rounded Rectangle 4"/>
          <p:cNvSpPr/>
          <p:nvPr/>
        </p:nvSpPr>
        <p:spPr>
          <a:xfrm>
            <a:off x="-5444" y="783762"/>
            <a:ext cx="9149444" cy="461665"/>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rtl="0">
              <a:lnSpc>
                <a:spcPct val="100000"/>
              </a:lnSpc>
              <a:spcBef>
                <a:spcPct val="0"/>
              </a:spcBef>
              <a:spcAft>
                <a:spcPts val="0"/>
              </a:spcAft>
            </a:pPr>
            <a:r>
              <a:rPr lang="en-US" sz="2000" b="1" kern="1200" dirty="0" smtClean="0">
                <a:latin typeface="Times New Roman" pitchFamily="18" charset="0"/>
                <a:cs typeface="Times New Roman" pitchFamily="18" charset="0"/>
              </a:rPr>
              <a:t>1.3.2 </a:t>
            </a:r>
            <a:r>
              <a:rPr lang="vi-VN" sz="2000" b="1" kern="1200" dirty="0" smtClean="0">
                <a:latin typeface="Times New Roman" pitchFamily="18" charset="0"/>
                <a:cs typeface="Times New Roman" pitchFamily="18" charset="0"/>
              </a:rPr>
              <a:t>Các nguyên tắc của hệ thống</a:t>
            </a:r>
            <a:r>
              <a:rPr lang="en-US" sz="2000" b="1" kern="1200" dirty="0" smtClean="0">
                <a:latin typeface="Times New Roman" pitchFamily="18" charset="0"/>
                <a:cs typeface="Times New Roman" pitchFamily="18" charset="0"/>
              </a:rPr>
              <a:t> </a:t>
            </a:r>
            <a:r>
              <a:rPr lang="vi-VN" sz="2000" b="1" kern="1200" dirty="0" smtClean="0">
                <a:latin typeface="Times New Roman" pitchFamily="18" charset="0"/>
                <a:cs typeface="Times New Roman" pitchFamily="18" charset="0"/>
              </a:rPr>
              <a:t>tổ chức quản lý sản xuất</a:t>
            </a:r>
            <a:endParaRPr lang="en-US" sz="2000" b="1" kern="1200" dirty="0">
              <a:latin typeface="Times New Roman" pitchFamily="18" charset="0"/>
              <a:cs typeface="Times New Roman" pitchFamily="18" charset="0"/>
            </a:endParaRPr>
          </a:p>
        </p:txBody>
      </p:sp>
      <p:sp>
        <p:nvSpPr>
          <p:cNvPr id="22" name="Rounded Rectangle 6"/>
          <p:cNvSpPr/>
          <p:nvPr/>
        </p:nvSpPr>
        <p:spPr>
          <a:xfrm>
            <a:off x="228601" y="1310707"/>
            <a:ext cx="2666999" cy="984885"/>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rtl="0">
              <a:lnSpc>
                <a:spcPct val="90000"/>
              </a:lnSpc>
              <a:spcBef>
                <a:spcPct val="0"/>
              </a:spcBef>
              <a:spcAft>
                <a:spcPct val="35000"/>
              </a:spcAft>
            </a:pPr>
            <a:r>
              <a:rPr lang="vi-VN" sz="2000" b="1" kern="1200" dirty="0" smtClean="0">
                <a:latin typeface="Times New Roman" pitchFamily="18" charset="0"/>
                <a:cs typeface="Times New Roman" pitchFamily="18" charset="0"/>
              </a:rPr>
              <a:t>Quyền chỉ huy ra quyết định</a:t>
            </a:r>
            <a:r>
              <a:rPr lang="en-US" sz="2000" b="1" kern="1200" dirty="0" smtClean="0">
                <a:latin typeface="Times New Roman" pitchFamily="18" charset="0"/>
                <a:cs typeface="Times New Roman" pitchFamily="18" charset="0"/>
              </a:rPr>
              <a:t> </a:t>
            </a:r>
            <a:r>
              <a:rPr lang="vi-VN" sz="2000" b="1" kern="1200" dirty="0" smtClean="0">
                <a:latin typeface="Times New Roman" pitchFamily="18" charset="0"/>
                <a:cs typeface="Times New Roman" pitchFamily="18" charset="0"/>
              </a:rPr>
              <a:t>(Chế độ một thủ trưởng)</a:t>
            </a:r>
            <a:r>
              <a:rPr lang="en-US" sz="2000" b="1" kern="1200" dirty="0" smtClean="0">
                <a:latin typeface="Times New Roman" pitchFamily="18" charset="0"/>
                <a:cs typeface="Times New Roman" pitchFamily="18" charset="0"/>
              </a:rPr>
              <a:t>	</a:t>
            </a:r>
            <a:endParaRPr lang="en-US" sz="2000" b="1" kern="1200" dirty="0">
              <a:latin typeface="Times New Roman" pitchFamily="18" charset="0"/>
              <a:cs typeface="Times New Roman" pitchFamily="18" charset="0"/>
            </a:endParaRPr>
          </a:p>
        </p:txBody>
      </p:sp>
      <p:sp>
        <p:nvSpPr>
          <p:cNvPr id="20" name="Rounded Rectangle 8"/>
          <p:cNvSpPr/>
          <p:nvPr/>
        </p:nvSpPr>
        <p:spPr>
          <a:xfrm>
            <a:off x="0" y="2286000"/>
            <a:ext cx="3085977" cy="4139595"/>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8580" tIns="68580" rIns="68580" bIns="68580" numCol="1" spcCol="1270" anchor="ctr" anchorCtr="0">
            <a:spAutoFit/>
          </a:bodyPr>
          <a:lstStyle/>
          <a:p>
            <a:pPr lvl="0" algn="just" defTabSz="800100">
              <a:lnSpc>
                <a:spcPct val="100000"/>
              </a:lnSpc>
              <a:spcBef>
                <a:spcPct val="0"/>
              </a:spcBef>
              <a:spcAft>
                <a:spcPts val="0"/>
              </a:spcAft>
            </a:pPr>
            <a:r>
              <a:rPr lang="vi-VN" sz="2000" kern="1200" dirty="0" smtClean="0">
                <a:latin typeface="Times New Roman" pitchFamily="18" charset="0"/>
                <a:cs typeface="Times New Roman" pitchFamily="18" charset="0"/>
              </a:rPr>
              <a:t>Tập trung vào một người hay nhóm người có năng lực và uy tín.</a:t>
            </a:r>
            <a:endParaRPr lang="en-US" sz="2000" kern="1200" dirty="0" smtClean="0">
              <a:latin typeface="Times New Roman" pitchFamily="18" charset="0"/>
              <a:cs typeface="Times New Roman" pitchFamily="18" charset="0"/>
            </a:endParaRPr>
          </a:p>
          <a:p>
            <a:pPr lvl="0" algn="just" defTabSz="800100">
              <a:lnSpc>
                <a:spcPct val="100000"/>
              </a:lnSpc>
              <a:spcBef>
                <a:spcPct val="0"/>
              </a:spcBef>
              <a:spcAft>
                <a:spcPts val="0"/>
              </a:spcAft>
            </a:pPr>
            <a:r>
              <a:rPr lang="vi-VN" sz="2000" kern="1200" dirty="0" smtClean="0">
                <a:latin typeface="Times New Roman" pitchFamily="18" charset="0"/>
                <a:cs typeface="Times New Roman" pitchFamily="18" charset="0"/>
              </a:rPr>
              <a:t>Doanh nghiệp vừa và nhỏ →</a:t>
            </a:r>
            <a:r>
              <a:rPr lang="en-US" sz="2000" kern="1200" dirty="0" smtClean="0">
                <a:latin typeface="Times New Roman" pitchFamily="18" charset="0"/>
                <a:cs typeface="Times New Roman" pitchFamily="18" charset="0"/>
              </a:rPr>
              <a:t> </a:t>
            </a:r>
            <a:r>
              <a:rPr lang="vi-VN" sz="2000" kern="1200" dirty="0" smtClean="0">
                <a:latin typeface="Times New Roman" pitchFamily="18" charset="0"/>
                <a:cs typeface="Times New Roman" pitchFamily="18" charset="0"/>
              </a:rPr>
              <a:t>Giám đốc</a:t>
            </a:r>
            <a:r>
              <a:rPr lang="en-US" sz="2000" kern="1200" dirty="0" smtClean="0">
                <a:latin typeface="Times New Roman" pitchFamily="18" charset="0"/>
                <a:cs typeface="Times New Roman" pitchFamily="18" charset="0"/>
              </a:rPr>
              <a:t> → </a:t>
            </a:r>
            <a:r>
              <a:rPr lang="vi-VN" sz="2000" kern="1200" dirty="0" smtClean="0">
                <a:latin typeface="Times New Roman" pitchFamily="18" charset="0"/>
                <a:cs typeface="Times New Roman" pitchFamily="18" charset="0"/>
              </a:rPr>
              <a:t>có quyền quyết định mọi vấn đề.</a:t>
            </a:r>
          </a:p>
          <a:p>
            <a:pPr lvl="0" algn="just" defTabSz="800100">
              <a:lnSpc>
                <a:spcPct val="100000"/>
              </a:lnSpc>
              <a:spcBef>
                <a:spcPct val="0"/>
              </a:spcBef>
              <a:spcAft>
                <a:spcPts val="0"/>
              </a:spcAft>
            </a:pPr>
            <a:r>
              <a:rPr lang="vi-VN" sz="2000" kern="1200" dirty="0" smtClean="0">
                <a:latin typeface="Times New Roman" pitchFamily="18" charset="0"/>
                <a:cs typeface="Times New Roman" pitchFamily="18" charset="0"/>
              </a:rPr>
              <a:t>Mục đích phát huy khả năng lãnh đạo, kịp thời giải quyết vấn đề nảy sinh, gắn vai trò trách nhiệm rõ ràng.</a:t>
            </a:r>
            <a:endParaRPr lang="en-US" sz="2000" kern="1200" dirty="0" smtClean="0">
              <a:latin typeface="Times New Roman" pitchFamily="18" charset="0"/>
              <a:cs typeface="Times New Roman" pitchFamily="18" charset="0"/>
            </a:endParaRPr>
          </a:p>
          <a:p>
            <a:pPr lvl="0" algn="just" defTabSz="800100">
              <a:lnSpc>
                <a:spcPct val="100000"/>
              </a:lnSpc>
              <a:spcBef>
                <a:spcPct val="0"/>
              </a:spcBef>
              <a:spcAft>
                <a:spcPts val="0"/>
              </a:spcAft>
            </a:pPr>
            <a:r>
              <a:rPr lang="vi-VN" sz="2000" kern="1200" dirty="0" smtClean="0">
                <a:latin typeface="Times New Roman" pitchFamily="18" charset="0"/>
                <a:cs typeface="Times New Roman" pitchFamily="18" charset="0"/>
              </a:rPr>
              <a:t>Tránh chuyên quyền, độc đoán, không coi trọng ý kiến người khác.</a:t>
            </a:r>
            <a:endParaRPr lang="en-US" sz="2000" kern="1200" dirty="0">
              <a:latin typeface="Times New Roman" pitchFamily="18" charset="0"/>
              <a:cs typeface="Times New Roman" pitchFamily="18" charset="0"/>
            </a:endParaRPr>
          </a:p>
        </p:txBody>
      </p:sp>
      <p:sp>
        <p:nvSpPr>
          <p:cNvPr id="18" name="Rounded Rectangle 10"/>
          <p:cNvSpPr/>
          <p:nvPr/>
        </p:nvSpPr>
        <p:spPr>
          <a:xfrm>
            <a:off x="3533428" y="1449206"/>
            <a:ext cx="2167553" cy="70788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rtl="0">
              <a:lnSpc>
                <a:spcPct val="90000"/>
              </a:lnSpc>
              <a:spcBef>
                <a:spcPct val="0"/>
              </a:spcBef>
              <a:spcAft>
                <a:spcPct val="35000"/>
              </a:spcAft>
            </a:pPr>
            <a:r>
              <a:rPr lang="vi-VN" sz="2000" b="1" kern="1200" dirty="0" smtClean="0">
                <a:latin typeface="Times New Roman" pitchFamily="18" charset="0"/>
                <a:cs typeface="Times New Roman" pitchFamily="18" charset="0"/>
              </a:rPr>
              <a:t>Nguyên tắc hạch toán kinh doanh</a:t>
            </a:r>
            <a:endParaRPr lang="en-US" sz="2000" b="1" kern="1200" dirty="0">
              <a:latin typeface="Times New Roman" pitchFamily="18" charset="0"/>
              <a:cs typeface="Times New Roman" pitchFamily="18" charset="0"/>
            </a:endParaRPr>
          </a:p>
        </p:txBody>
      </p:sp>
      <p:sp>
        <p:nvSpPr>
          <p:cNvPr id="16" name="Rounded Rectangle 12"/>
          <p:cNvSpPr/>
          <p:nvPr/>
        </p:nvSpPr>
        <p:spPr>
          <a:xfrm>
            <a:off x="3124200" y="2338149"/>
            <a:ext cx="2895600" cy="4062651"/>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8580" tIns="68580" rIns="68580" bIns="68580" numCol="1" spcCol="1270" anchor="ctr" anchorCtr="0">
            <a:spAutoFit/>
          </a:bodyPr>
          <a:lstStyle/>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Cơ chế thị trường</a:t>
            </a:r>
            <a:r>
              <a:rPr lang="en-US" sz="2000" kern="1200" dirty="0" smtClean="0">
                <a:latin typeface="Times New Roman" pitchFamily="18" charset="0"/>
                <a:cs typeface="Times New Roman" pitchFamily="18" charset="0"/>
              </a:rPr>
              <a:t> → </a:t>
            </a:r>
            <a:r>
              <a:rPr lang="vi-VN" sz="2000" kern="1200" dirty="0" smtClean="0">
                <a:latin typeface="Times New Roman" pitchFamily="18" charset="0"/>
                <a:cs typeface="Times New Roman" pitchFamily="18" charset="0"/>
              </a:rPr>
              <a:t>phải tuân theo nguyên tắc hạch toán kinh doanh.</a:t>
            </a:r>
            <a:endParaRPr lang="en-US" sz="2000" kern="1200" dirty="0" smtClean="0">
              <a:latin typeface="Times New Roman" pitchFamily="18" charset="0"/>
              <a:cs typeface="Times New Roman" pitchFamily="18" charset="0"/>
            </a:endParaRPr>
          </a:p>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Sử dụng đầy đủ và đúng đắn mối quan hệ hàng hoá - tiền tệ.</a:t>
            </a:r>
          </a:p>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Tính tỷ mỷ và tiết kiệm trong chi dùng vật tư, lao động, </a:t>
            </a:r>
            <a:r>
              <a:rPr lang="en-US" sz="2000" kern="1200" dirty="0" smtClean="0">
                <a:latin typeface="Times New Roman" pitchFamily="18" charset="0"/>
                <a:cs typeface="Times New Roman" pitchFamily="18" charset="0"/>
              </a:rPr>
              <a:t>giảm</a:t>
            </a:r>
            <a:r>
              <a:rPr lang="vi-VN" sz="2000" kern="1200" dirty="0" smtClean="0">
                <a:latin typeface="Times New Roman" pitchFamily="18" charset="0"/>
                <a:cs typeface="Times New Roman" pitchFamily="18" charset="0"/>
              </a:rPr>
              <a:t> chi phí </a:t>
            </a:r>
            <a:r>
              <a:rPr lang="en-US" sz="2000" kern="1200" dirty="0" smtClean="0">
                <a:latin typeface="Times New Roman" pitchFamily="18" charset="0"/>
                <a:cs typeface="Times New Roman" pitchFamily="18" charset="0"/>
              </a:rPr>
              <a:t>SX</a:t>
            </a:r>
            <a:r>
              <a:rPr lang="vi-VN" sz="2000" kern="1200" dirty="0" smtClean="0">
                <a:latin typeface="Times New Roman" pitchFamily="18" charset="0"/>
                <a:cs typeface="Times New Roman" pitchFamily="18" charset="0"/>
              </a:rPr>
              <a:t>.</a:t>
            </a:r>
            <a:endParaRPr lang="en-US" sz="2000" kern="1200" dirty="0" smtClean="0">
              <a:latin typeface="Times New Roman" pitchFamily="18" charset="0"/>
              <a:cs typeface="Times New Roman" pitchFamily="18" charset="0"/>
            </a:endParaRPr>
          </a:p>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Trước đợt </a:t>
            </a:r>
            <a:r>
              <a:rPr lang="en-US" sz="2000" kern="1200" dirty="0" smtClean="0">
                <a:latin typeface="Times New Roman" pitchFamily="18" charset="0"/>
                <a:cs typeface="Times New Roman" pitchFamily="18" charset="0"/>
              </a:rPr>
              <a:t>SXKD </a:t>
            </a:r>
            <a:r>
              <a:rPr lang="vi-VN" sz="2000" kern="1200" dirty="0" smtClean="0">
                <a:latin typeface="Times New Roman" pitchFamily="18" charset="0"/>
                <a:cs typeface="Times New Roman" pitchFamily="18" charset="0"/>
              </a:rPr>
              <a:t>tính vốn cần </a:t>
            </a:r>
            <a:r>
              <a:rPr lang="en-US" sz="2000" dirty="0" smtClean="0">
                <a:latin typeface="Times New Roman" pitchFamily="18" charset="0"/>
                <a:cs typeface="Times New Roman" pitchFamily="18" charset="0"/>
              </a:rPr>
              <a:t>thiết </a:t>
            </a:r>
            <a:r>
              <a:rPr lang="vi-VN" sz="2000" kern="1200" dirty="0" smtClean="0">
                <a:latin typeface="Times New Roman" pitchFamily="18" charset="0"/>
                <a:cs typeface="Times New Roman" pitchFamily="18" charset="0"/>
              </a:rPr>
              <a:t>cho </a:t>
            </a:r>
            <a:r>
              <a:rPr lang="vi-VN" sz="2000" kern="1200" dirty="0" smtClean="0">
                <a:latin typeface="Times New Roman" pitchFamily="18" charset="0"/>
                <a:cs typeface="Times New Roman" pitchFamily="18" charset="0"/>
              </a:rPr>
              <a:t>mỗi giai đoạn, sử dụng đủ vốn cần thiết.</a:t>
            </a:r>
            <a:endParaRPr lang="en-US" sz="2000" kern="1200" dirty="0">
              <a:latin typeface="Times New Roman" pitchFamily="18" charset="0"/>
              <a:cs typeface="Times New Roman" pitchFamily="18" charset="0"/>
            </a:endParaRPr>
          </a:p>
        </p:txBody>
      </p:sp>
      <p:sp>
        <p:nvSpPr>
          <p:cNvPr id="14" name="Rounded Rectangle 14"/>
          <p:cNvSpPr/>
          <p:nvPr/>
        </p:nvSpPr>
        <p:spPr>
          <a:xfrm>
            <a:off x="6172200" y="1310707"/>
            <a:ext cx="2743200" cy="984885"/>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rtl="0">
              <a:lnSpc>
                <a:spcPct val="90000"/>
              </a:lnSpc>
              <a:spcBef>
                <a:spcPct val="0"/>
              </a:spcBef>
              <a:spcAft>
                <a:spcPct val="35000"/>
              </a:spcAft>
            </a:pPr>
            <a:r>
              <a:rPr lang="vi-VN" sz="2000" b="1" kern="1200" dirty="0" smtClean="0">
                <a:latin typeface="Times New Roman" pitchFamily="18" charset="0"/>
                <a:cs typeface="Times New Roman" pitchFamily="18" charset="0"/>
              </a:rPr>
              <a:t>Thống nhất </a:t>
            </a:r>
            <a:r>
              <a:rPr lang="vi-VN" sz="2000" b="1" kern="1200" dirty="0" smtClean="0">
                <a:latin typeface="Times New Roman" pitchFamily="18" charset="0"/>
                <a:cs typeface="Times New Roman" pitchFamily="18" charset="0"/>
              </a:rPr>
              <a:t>các lợi ích kinh tế,</a:t>
            </a:r>
            <a:r>
              <a:rPr lang="en-US" sz="2000" b="1" kern="1200" dirty="0" smtClean="0">
                <a:latin typeface="Times New Roman" pitchFamily="18" charset="0"/>
                <a:cs typeface="Times New Roman" pitchFamily="18" charset="0"/>
              </a:rPr>
              <a:t> </a:t>
            </a:r>
            <a:r>
              <a:rPr lang="vi-VN" sz="2000" b="1" kern="1200" dirty="0" smtClean="0">
                <a:latin typeface="Times New Roman" pitchFamily="18" charset="0"/>
                <a:cs typeface="Times New Roman" pitchFamily="18" charset="0"/>
              </a:rPr>
              <a:t>bảo đảm hiệu quả </a:t>
            </a:r>
            <a:r>
              <a:rPr lang="en-US" sz="2000" b="1" kern="1200" dirty="0" smtClean="0">
                <a:latin typeface="Times New Roman" pitchFamily="18" charset="0"/>
                <a:cs typeface="Times New Roman" pitchFamily="18" charset="0"/>
              </a:rPr>
              <a:t>KT</a:t>
            </a:r>
            <a:r>
              <a:rPr lang="vi-VN" sz="2000" b="1" kern="1200" dirty="0" smtClean="0">
                <a:latin typeface="Times New Roman" pitchFamily="18" charset="0"/>
                <a:cs typeface="Times New Roman" pitchFamily="18" charset="0"/>
              </a:rPr>
              <a:t>– </a:t>
            </a:r>
            <a:r>
              <a:rPr lang="en-US" sz="2000" b="1" kern="1200" dirty="0" smtClean="0">
                <a:latin typeface="Times New Roman" pitchFamily="18" charset="0"/>
                <a:cs typeface="Times New Roman" pitchFamily="18" charset="0"/>
              </a:rPr>
              <a:t>XH</a:t>
            </a:r>
            <a:r>
              <a:rPr lang="vi-VN" sz="2000" b="1" kern="1200" dirty="0" smtClean="0">
                <a:latin typeface="Times New Roman" pitchFamily="18" charset="0"/>
                <a:cs typeface="Times New Roman" pitchFamily="18" charset="0"/>
              </a:rPr>
              <a:t>.</a:t>
            </a:r>
            <a:endParaRPr lang="en-US" sz="2000" b="1" kern="1200" dirty="0">
              <a:latin typeface="Times New Roman" pitchFamily="18" charset="0"/>
              <a:cs typeface="Times New Roman" pitchFamily="18" charset="0"/>
            </a:endParaRPr>
          </a:p>
        </p:txBody>
      </p:sp>
      <p:sp>
        <p:nvSpPr>
          <p:cNvPr id="12" name="Rounded Rectangle 16"/>
          <p:cNvSpPr/>
          <p:nvPr/>
        </p:nvSpPr>
        <p:spPr>
          <a:xfrm>
            <a:off x="6161418" y="2362200"/>
            <a:ext cx="2753982" cy="3847207"/>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8580" tIns="68580" rIns="68580" bIns="68580" numCol="1" spcCol="1270" anchor="ctr" anchorCtr="0">
            <a:spAutoFit/>
          </a:bodyPr>
          <a:lstStyle/>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Thể hiện sự thống nhất giữa nhiệm vụ kinh tế với chính trị – xã hội, nhiệm vụ trước mắt và lâu dài.</a:t>
            </a:r>
            <a:endParaRPr lang="en-US" sz="2000" kern="1200" dirty="0" smtClean="0">
              <a:latin typeface="Times New Roman" pitchFamily="18" charset="0"/>
              <a:cs typeface="Times New Roman" pitchFamily="18" charset="0"/>
            </a:endParaRPr>
          </a:p>
          <a:p>
            <a:pPr lvl="0" algn="just" defTabSz="800100">
              <a:lnSpc>
                <a:spcPct val="90000"/>
              </a:lnSpc>
              <a:spcBef>
                <a:spcPct val="0"/>
              </a:spcBef>
              <a:spcAft>
                <a:spcPct val="35000"/>
              </a:spcAft>
            </a:pPr>
            <a:r>
              <a:rPr lang="vi-VN" sz="2000" kern="1200" dirty="0" smtClean="0">
                <a:latin typeface="Times New Roman" pitchFamily="18" charset="0"/>
                <a:cs typeface="Times New Roman" pitchFamily="18" charset="0"/>
              </a:rPr>
              <a:t>Đòi hỏi doanh nghiệp mở rộng các phúc lợi tập thể, nâng cao thu nhập cho người lao động, tránh tình trạng làm ra đến đâu tiêu hết đến đó, không tích lũy để đổi mới công nghệ, mở rộng sản xuất.</a:t>
            </a:r>
            <a:endParaRPr lang="en-US" sz="2000" kern="1200" dirty="0">
              <a:latin typeface="Times New Roman" pitchFamily="18" charset="0"/>
              <a:cs typeface="Times New Roman" pitchFamily="18" charset="0"/>
            </a:endParaRPr>
          </a:p>
        </p:txBody>
      </p:sp>
      <p:sp>
        <p:nvSpPr>
          <p:cNvPr id="25"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smtClean="0"/>
              <a:t>CHƯƠNG 2:</a:t>
            </a:r>
            <a:r>
              <a:rPr lang="en-US" sz="2400" b="1" smtClean="0"/>
              <a:t> </a:t>
            </a:r>
            <a:r>
              <a:rPr lang="vi-VN" sz="2400" b="1" smtClean="0"/>
              <a:t>NGUYÊN LÝ CƠ BẢN CỦA HỆ THỐNG TỔ CHỨC QUẢN LÝ SẢN XUẤT</a:t>
            </a:r>
            <a:endParaRPr lang="en-US" sz="2400" b="1" dirty="0"/>
          </a:p>
        </p:txBody>
      </p:sp>
    </p:spTree>
    <p:extLst>
      <p:ext uri="{BB962C8B-B14F-4D97-AF65-F5344CB8AC3E}">
        <p14:creationId xmlns:p14="http://schemas.microsoft.com/office/powerpoint/2010/main" val="232338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10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0">
                                            <p:bg/>
                                          </p:spTgt>
                                        </p:tgtEl>
                                        <p:attrNameLst>
                                          <p:attrName>style.visibility</p:attrName>
                                        </p:attrNameLst>
                                      </p:cBhvr>
                                      <p:to>
                                        <p:strVal val="visible"/>
                                      </p:to>
                                    </p:set>
                                    <p:anim calcmode="lin" valueType="num">
                                      <p:cBhvr additive="base">
                                        <p:cTn id="17" dur="1000" fill="hold"/>
                                        <p:tgtEl>
                                          <p:spTgt spid="20">
                                            <p:bg/>
                                          </p:spTgt>
                                        </p:tgtEl>
                                        <p:attrNameLst>
                                          <p:attrName>ppt_x</p:attrName>
                                        </p:attrNameLst>
                                      </p:cBhvr>
                                      <p:tavLst>
                                        <p:tav tm="0">
                                          <p:val>
                                            <p:strVal val="0-#ppt_w/2"/>
                                          </p:val>
                                        </p:tav>
                                        <p:tav tm="100000">
                                          <p:val>
                                            <p:strVal val="#ppt_x"/>
                                          </p:val>
                                        </p:tav>
                                      </p:tavLst>
                                    </p:anim>
                                    <p:anim calcmode="lin" valueType="num">
                                      <p:cBhvr additive="base">
                                        <p:cTn id="18" dur="1000" fill="hold"/>
                                        <p:tgtEl>
                                          <p:spTgt spid="20">
                                            <p:bg/>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0">
                                            <p:txEl>
                                              <p:pRg st="0" end="0"/>
                                            </p:txEl>
                                          </p:spTgt>
                                        </p:tgtEl>
                                        <p:attrNameLst>
                                          <p:attrName>style.visibility</p:attrName>
                                        </p:attrNameLst>
                                      </p:cBhvr>
                                      <p:to>
                                        <p:strVal val="visible"/>
                                      </p:to>
                                    </p:set>
                                    <p:anim calcmode="lin" valueType="num">
                                      <p:cBhvr additive="base">
                                        <p:cTn id="21" dur="1000" fill="hold"/>
                                        <p:tgtEl>
                                          <p:spTgt spid="20">
                                            <p:txEl>
                                              <p:pRg st="0" end="0"/>
                                            </p:txEl>
                                          </p:spTgt>
                                        </p:tgtEl>
                                        <p:attrNameLst>
                                          <p:attrName>ppt_x</p:attrName>
                                        </p:attrNameLst>
                                      </p:cBhvr>
                                      <p:tavLst>
                                        <p:tav tm="0">
                                          <p:val>
                                            <p:strVal val="0-#ppt_w/2"/>
                                          </p:val>
                                        </p:tav>
                                        <p:tav tm="100000">
                                          <p:val>
                                            <p:strVal val="#ppt_x"/>
                                          </p:val>
                                        </p:tav>
                                      </p:tavLst>
                                    </p:anim>
                                    <p:anim calcmode="lin" valueType="num">
                                      <p:cBhvr additive="base">
                                        <p:cTn id="22" dur="1000" fill="hold"/>
                                        <p:tgtEl>
                                          <p:spTgt spid="2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 calcmode="lin" valueType="num">
                                      <p:cBhvr additive="base">
                                        <p:cTn id="27" dur="1000" fill="hold"/>
                                        <p:tgtEl>
                                          <p:spTgt spid="20">
                                            <p:txEl>
                                              <p:pRg st="1" end="1"/>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2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0">
                                            <p:txEl>
                                              <p:pRg st="2" end="2"/>
                                            </p:txEl>
                                          </p:spTgt>
                                        </p:tgtEl>
                                        <p:attrNameLst>
                                          <p:attrName>style.visibility</p:attrName>
                                        </p:attrNameLst>
                                      </p:cBhvr>
                                      <p:to>
                                        <p:strVal val="visible"/>
                                      </p:to>
                                    </p:set>
                                    <p:anim calcmode="lin" valueType="num">
                                      <p:cBhvr additive="base">
                                        <p:cTn id="33" dur="1000" fill="hold"/>
                                        <p:tgtEl>
                                          <p:spTgt spid="20">
                                            <p:txEl>
                                              <p:pRg st="2" end="2"/>
                                            </p:txEl>
                                          </p:spTgt>
                                        </p:tgtEl>
                                        <p:attrNameLst>
                                          <p:attrName>ppt_x</p:attrName>
                                        </p:attrNameLst>
                                      </p:cBhvr>
                                      <p:tavLst>
                                        <p:tav tm="0">
                                          <p:val>
                                            <p:strVal val="0-#ppt_w/2"/>
                                          </p:val>
                                        </p:tav>
                                        <p:tav tm="100000">
                                          <p:val>
                                            <p:strVal val="#ppt_x"/>
                                          </p:val>
                                        </p:tav>
                                      </p:tavLst>
                                    </p:anim>
                                    <p:anim calcmode="lin" valueType="num">
                                      <p:cBhvr additive="base">
                                        <p:cTn id="34" dur="1000" fill="hold"/>
                                        <p:tgtEl>
                                          <p:spTgt spid="2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0">
                                            <p:txEl>
                                              <p:pRg st="3" end="3"/>
                                            </p:txEl>
                                          </p:spTgt>
                                        </p:tgtEl>
                                        <p:attrNameLst>
                                          <p:attrName>style.visibility</p:attrName>
                                        </p:attrNameLst>
                                      </p:cBhvr>
                                      <p:to>
                                        <p:strVal val="visible"/>
                                      </p:to>
                                    </p:set>
                                    <p:anim calcmode="lin" valueType="num">
                                      <p:cBhvr additive="base">
                                        <p:cTn id="39" dur="1000" fill="hold"/>
                                        <p:tgtEl>
                                          <p:spTgt spid="20">
                                            <p:txEl>
                                              <p:pRg st="3" end="3"/>
                                            </p:txEl>
                                          </p:spTgt>
                                        </p:tgtEl>
                                        <p:attrNameLst>
                                          <p:attrName>ppt_x</p:attrName>
                                        </p:attrNameLst>
                                      </p:cBhvr>
                                      <p:tavLst>
                                        <p:tav tm="0">
                                          <p:val>
                                            <p:strVal val="0-#ppt_w/2"/>
                                          </p:val>
                                        </p:tav>
                                        <p:tav tm="100000">
                                          <p:val>
                                            <p:strVal val="#ppt_x"/>
                                          </p:val>
                                        </p:tav>
                                      </p:tavLst>
                                    </p:anim>
                                    <p:anim calcmode="lin" valueType="num">
                                      <p:cBhvr additive="base">
                                        <p:cTn id="40" dur="1000" fill="hold"/>
                                        <p:tgtEl>
                                          <p:spTgt spid="20">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1000"/>
                                        <p:tgtEl>
                                          <p:spTgt spid="18"/>
                                        </p:tgtEl>
                                      </p:cBhvr>
                                    </p:animEffect>
                                  </p:childTnLst>
                                </p:cTn>
                              </p:par>
                              <p:par>
                                <p:cTn id="46" presetID="1" presetClass="exit" presetSubtype="0" fill="hold" grpId="1" nodeType="withEffect">
                                  <p:stCondLst>
                                    <p:cond delay="0"/>
                                  </p:stCondLst>
                                  <p:childTnLst>
                                    <p:set>
                                      <p:cBhvr>
                                        <p:cTn id="47" dur="1" fill="hold">
                                          <p:stCondLst>
                                            <p:cond delay="0"/>
                                          </p:stCondLst>
                                        </p:cTn>
                                        <p:tgtEl>
                                          <p:spTgt spid="22"/>
                                        </p:tgtEl>
                                        <p:attrNameLst>
                                          <p:attrName>style.visibility</p:attrName>
                                        </p:attrNameLst>
                                      </p:cBhvr>
                                      <p:to>
                                        <p:strVal val="hidden"/>
                                      </p:to>
                                    </p:set>
                                  </p:childTnLst>
                                </p:cTn>
                              </p:par>
                              <p:par>
                                <p:cTn id="48" presetID="1" presetClass="exit" presetSubtype="0" fill="hold" grpId="1" nodeType="withEffect">
                                  <p:stCondLst>
                                    <p:cond delay="0"/>
                                  </p:stCondLst>
                                  <p:childTnLst>
                                    <p:set>
                                      <p:cBhvr>
                                        <p:cTn id="49" dur="1" fill="hold">
                                          <p:stCondLst>
                                            <p:cond delay="0"/>
                                          </p:stCondLst>
                                        </p:cTn>
                                        <p:tgtEl>
                                          <p:spTgt spid="20">
                                            <p:txEl>
                                              <p:pRg st="0" end="0"/>
                                            </p:txEl>
                                          </p:spTgt>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20">
                                            <p:txEl>
                                              <p:pRg st="1" end="1"/>
                                            </p:txEl>
                                          </p:spTgt>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20">
                                            <p:txEl>
                                              <p:pRg st="2" end="2"/>
                                            </p:txEl>
                                          </p:spTgt>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20">
                                            <p:txEl>
                                              <p:pRg st="3" end="3"/>
                                            </p:txEl>
                                          </p:spTgt>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20">
                                            <p:bg/>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6">
                                            <p:bg/>
                                          </p:spTgt>
                                        </p:tgtEl>
                                        <p:attrNameLst>
                                          <p:attrName>style.visibility</p:attrName>
                                        </p:attrNameLst>
                                      </p:cBhvr>
                                      <p:to>
                                        <p:strVal val="visible"/>
                                      </p:to>
                                    </p:set>
                                    <p:animEffect transition="in" filter="circle(in)">
                                      <p:cBhvr>
                                        <p:cTn id="62" dur="1000"/>
                                        <p:tgtEl>
                                          <p:spTgt spid="16">
                                            <p:bg/>
                                          </p:spTgt>
                                        </p:tgtEl>
                                      </p:cBhvr>
                                    </p:animEffect>
                                  </p:childTnLst>
                                </p:cTn>
                              </p:par>
                              <p:par>
                                <p:cTn id="63" presetID="6" presetClass="entr" presetSubtype="16" fill="hold" grpId="0" nodeType="withEffect">
                                  <p:stCondLst>
                                    <p:cond delay="0"/>
                                  </p:stCondLst>
                                  <p:childTnLst>
                                    <p:set>
                                      <p:cBhvr>
                                        <p:cTn id="64" dur="1" fill="hold">
                                          <p:stCondLst>
                                            <p:cond delay="0"/>
                                          </p:stCondLst>
                                        </p:cTn>
                                        <p:tgtEl>
                                          <p:spTgt spid="16">
                                            <p:txEl>
                                              <p:pRg st="0" end="0"/>
                                            </p:txEl>
                                          </p:spTgt>
                                        </p:tgtEl>
                                        <p:attrNameLst>
                                          <p:attrName>style.visibility</p:attrName>
                                        </p:attrNameLst>
                                      </p:cBhvr>
                                      <p:to>
                                        <p:strVal val="visible"/>
                                      </p:to>
                                    </p:set>
                                    <p:animEffect transition="in" filter="circle(in)">
                                      <p:cBhvr>
                                        <p:cTn id="65" dur="1000"/>
                                        <p:tgtEl>
                                          <p:spTgt spid="16">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grpId="0" nodeType="clickEffect">
                                  <p:stCondLst>
                                    <p:cond delay="0"/>
                                  </p:stCondLst>
                                  <p:childTnLst>
                                    <p:set>
                                      <p:cBhvr>
                                        <p:cTn id="69" dur="1" fill="hold">
                                          <p:stCondLst>
                                            <p:cond delay="0"/>
                                          </p:stCondLst>
                                        </p:cTn>
                                        <p:tgtEl>
                                          <p:spTgt spid="16">
                                            <p:txEl>
                                              <p:pRg st="1" end="1"/>
                                            </p:txEl>
                                          </p:spTgt>
                                        </p:tgtEl>
                                        <p:attrNameLst>
                                          <p:attrName>style.visibility</p:attrName>
                                        </p:attrNameLst>
                                      </p:cBhvr>
                                      <p:to>
                                        <p:strVal val="visible"/>
                                      </p:to>
                                    </p:set>
                                    <p:animEffect transition="in" filter="circle(in)">
                                      <p:cBhvr>
                                        <p:cTn id="70" dur="1000"/>
                                        <p:tgtEl>
                                          <p:spTgt spid="16">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6" presetClass="entr" presetSubtype="16" fill="hold" grpId="0" nodeType="clickEffect">
                                  <p:stCondLst>
                                    <p:cond delay="0"/>
                                  </p:stCondLst>
                                  <p:childTnLst>
                                    <p:set>
                                      <p:cBhvr>
                                        <p:cTn id="74" dur="1" fill="hold">
                                          <p:stCondLst>
                                            <p:cond delay="0"/>
                                          </p:stCondLst>
                                        </p:cTn>
                                        <p:tgtEl>
                                          <p:spTgt spid="16">
                                            <p:txEl>
                                              <p:pRg st="2" end="2"/>
                                            </p:txEl>
                                          </p:spTgt>
                                        </p:tgtEl>
                                        <p:attrNameLst>
                                          <p:attrName>style.visibility</p:attrName>
                                        </p:attrNameLst>
                                      </p:cBhvr>
                                      <p:to>
                                        <p:strVal val="visible"/>
                                      </p:to>
                                    </p:set>
                                    <p:animEffect transition="in" filter="circle(in)">
                                      <p:cBhvr>
                                        <p:cTn id="75" dur="1000"/>
                                        <p:tgtEl>
                                          <p:spTgt spid="16">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grpId="0" nodeType="clickEffect">
                                  <p:stCondLst>
                                    <p:cond delay="0"/>
                                  </p:stCondLst>
                                  <p:childTnLst>
                                    <p:set>
                                      <p:cBhvr>
                                        <p:cTn id="79" dur="1" fill="hold">
                                          <p:stCondLst>
                                            <p:cond delay="0"/>
                                          </p:stCondLst>
                                        </p:cTn>
                                        <p:tgtEl>
                                          <p:spTgt spid="16">
                                            <p:txEl>
                                              <p:pRg st="3" end="3"/>
                                            </p:txEl>
                                          </p:spTgt>
                                        </p:tgtEl>
                                        <p:attrNameLst>
                                          <p:attrName>style.visibility</p:attrName>
                                        </p:attrNameLst>
                                      </p:cBhvr>
                                      <p:to>
                                        <p:strVal val="visible"/>
                                      </p:to>
                                    </p:set>
                                    <p:animEffect transition="in" filter="circle(in)">
                                      <p:cBhvr>
                                        <p:cTn id="80" dur="1000"/>
                                        <p:tgtEl>
                                          <p:spTgt spid="16">
                                            <p:txEl>
                                              <p:pRg st="3" end="3"/>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up)">
                                      <p:cBhvr>
                                        <p:cTn id="85" dur="1000"/>
                                        <p:tgtEl>
                                          <p:spTgt spid="14"/>
                                        </p:tgtEl>
                                      </p:cBhvr>
                                    </p:animEffect>
                                  </p:childTnLst>
                                </p:cTn>
                              </p:par>
                              <p:par>
                                <p:cTn id="86" presetID="1" presetClass="exit" presetSubtype="0" fill="hold" grpId="1" nodeType="withEffect">
                                  <p:stCondLst>
                                    <p:cond delay="0"/>
                                  </p:stCondLst>
                                  <p:childTnLst>
                                    <p:set>
                                      <p:cBhvr>
                                        <p:cTn id="87" dur="1" fill="hold">
                                          <p:stCondLst>
                                            <p:cond delay="0"/>
                                          </p:stCondLst>
                                        </p:cTn>
                                        <p:tgtEl>
                                          <p:spTgt spid="18"/>
                                        </p:tgtEl>
                                        <p:attrNameLst>
                                          <p:attrName>style.visibility</p:attrName>
                                        </p:attrNameLst>
                                      </p:cBhvr>
                                      <p:to>
                                        <p:strVal val="hidden"/>
                                      </p:to>
                                    </p:set>
                                  </p:childTnLst>
                                </p:cTn>
                              </p:par>
                              <p:par>
                                <p:cTn id="88" presetID="1" presetClass="exit" presetSubtype="0" fill="hold" grpId="1" nodeType="withEffect">
                                  <p:stCondLst>
                                    <p:cond delay="0"/>
                                  </p:stCondLst>
                                  <p:childTnLst>
                                    <p:set>
                                      <p:cBhvr>
                                        <p:cTn id="89" dur="1" fill="hold">
                                          <p:stCondLst>
                                            <p:cond delay="0"/>
                                          </p:stCondLst>
                                        </p:cTn>
                                        <p:tgtEl>
                                          <p:spTgt spid="16">
                                            <p:txEl>
                                              <p:pRg st="0" end="0"/>
                                            </p:txEl>
                                          </p:spTgt>
                                        </p:tgtEl>
                                        <p:attrNameLst>
                                          <p:attrName>style.visibility</p:attrName>
                                        </p:attrNameLst>
                                      </p:cBhvr>
                                      <p:to>
                                        <p:strVal val="hidden"/>
                                      </p:to>
                                    </p:set>
                                  </p:childTnLst>
                                </p:cTn>
                              </p:par>
                              <p:par>
                                <p:cTn id="90" presetID="1" presetClass="exit" presetSubtype="0" fill="hold" grpId="1" nodeType="withEffect">
                                  <p:stCondLst>
                                    <p:cond delay="0"/>
                                  </p:stCondLst>
                                  <p:childTnLst>
                                    <p:set>
                                      <p:cBhvr>
                                        <p:cTn id="91" dur="1" fill="hold">
                                          <p:stCondLst>
                                            <p:cond delay="0"/>
                                          </p:stCondLst>
                                        </p:cTn>
                                        <p:tgtEl>
                                          <p:spTgt spid="16">
                                            <p:txEl>
                                              <p:pRg st="1" end="1"/>
                                            </p:txEl>
                                          </p:spTgt>
                                        </p:tgtEl>
                                        <p:attrNameLst>
                                          <p:attrName>style.visibility</p:attrName>
                                        </p:attrNameLst>
                                      </p:cBhvr>
                                      <p:to>
                                        <p:strVal val="hidden"/>
                                      </p:to>
                                    </p:set>
                                  </p:childTnLst>
                                </p:cTn>
                              </p:par>
                              <p:par>
                                <p:cTn id="92" presetID="1" presetClass="exit" presetSubtype="0" fill="hold" grpId="1" nodeType="withEffect">
                                  <p:stCondLst>
                                    <p:cond delay="0"/>
                                  </p:stCondLst>
                                  <p:childTnLst>
                                    <p:set>
                                      <p:cBhvr>
                                        <p:cTn id="93" dur="1" fill="hold">
                                          <p:stCondLst>
                                            <p:cond delay="0"/>
                                          </p:stCondLst>
                                        </p:cTn>
                                        <p:tgtEl>
                                          <p:spTgt spid="16">
                                            <p:txEl>
                                              <p:pRg st="2" end="2"/>
                                            </p:txEl>
                                          </p:spTgt>
                                        </p:tgtEl>
                                        <p:attrNameLst>
                                          <p:attrName>style.visibility</p:attrName>
                                        </p:attrNameLst>
                                      </p:cBhvr>
                                      <p:to>
                                        <p:strVal val="hidden"/>
                                      </p:to>
                                    </p:set>
                                  </p:childTnLst>
                                </p:cTn>
                              </p:par>
                              <p:par>
                                <p:cTn id="94" presetID="1" presetClass="exit" presetSubtype="0" fill="hold" grpId="1" nodeType="withEffect">
                                  <p:stCondLst>
                                    <p:cond delay="0"/>
                                  </p:stCondLst>
                                  <p:childTnLst>
                                    <p:set>
                                      <p:cBhvr>
                                        <p:cTn id="95" dur="1" fill="hold">
                                          <p:stCondLst>
                                            <p:cond delay="0"/>
                                          </p:stCondLst>
                                        </p:cTn>
                                        <p:tgtEl>
                                          <p:spTgt spid="16">
                                            <p:txEl>
                                              <p:pRg st="3" end="3"/>
                                            </p:txEl>
                                          </p:spTgt>
                                        </p:tgtEl>
                                        <p:attrNameLst>
                                          <p:attrName>style.visibility</p:attrName>
                                        </p:attrNameLst>
                                      </p:cBhvr>
                                      <p:to>
                                        <p:strVal val="hidden"/>
                                      </p:to>
                                    </p:set>
                                  </p:childTnLst>
                                </p:cTn>
                              </p:par>
                              <p:par>
                                <p:cTn id="96" presetID="1" presetClass="exit" presetSubtype="0" fill="hold" grpId="1" nodeType="withEffect">
                                  <p:stCondLst>
                                    <p:cond delay="0"/>
                                  </p:stCondLst>
                                  <p:childTnLst>
                                    <p:set>
                                      <p:cBhvr>
                                        <p:cTn id="97" dur="1" fill="hold">
                                          <p:stCondLst>
                                            <p:cond delay="0"/>
                                          </p:stCondLst>
                                        </p:cTn>
                                        <p:tgtEl>
                                          <p:spTgt spid="16">
                                            <p:bg/>
                                          </p:spTgt>
                                        </p:tgtEl>
                                        <p:attrNameLst>
                                          <p:attrName>style.visibility</p:attrName>
                                        </p:attrNameLst>
                                      </p:cBhvr>
                                      <p:to>
                                        <p:strVal val="hidden"/>
                                      </p:to>
                                    </p:set>
                                  </p:childTnLst>
                                </p:cTn>
                              </p:par>
                            </p:childTnLst>
                          </p:cTn>
                        </p:par>
                      </p:childTnLst>
                    </p:cTn>
                  </p:par>
                  <p:par>
                    <p:cTn id="98" fill="hold">
                      <p:stCondLst>
                        <p:cond delay="indefinite"/>
                      </p:stCondLst>
                      <p:childTnLst>
                        <p:par>
                          <p:cTn id="99" fill="hold">
                            <p:stCondLst>
                              <p:cond delay="0"/>
                            </p:stCondLst>
                            <p:childTnLst>
                              <p:par>
                                <p:cTn id="100" presetID="2" presetClass="entr" presetSubtype="2" fill="hold" grpId="0" nodeType="clickEffect">
                                  <p:stCondLst>
                                    <p:cond delay="0"/>
                                  </p:stCondLst>
                                  <p:childTnLst>
                                    <p:set>
                                      <p:cBhvr>
                                        <p:cTn id="101" dur="1" fill="hold">
                                          <p:stCondLst>
                                            <p:cond delay="0"/>
                                          </p:stCondLst>
                                        </p:cTn>
                                        <p:tgtEl>
                                          <p:spTgt spid="12">
                                            <p:bg/>
                                          </p:spTgt>
                                        </p:tgtEl>
                                        <p:attrNameLst>
                                          <p:attrName>style.visibility</p:attrName>
                                        </p:attrNameLst>
                                      </p:cBhvr>
                                      <p:to>
                                        <p:strVal val="visible"/>
                                      </p:to>
                                    </p:set>
                                    <p:anim calcmode="lin" valueType="num">
                                      <p:cBhvr additive="base">
                                        <p:cTn id="102" dur="1000" fill="hold"/>
                                        <p:tgtEl>
                                          <p:spTgt spid="12">
                                            <p:bg/>
                                          </p:spTgt>
                                        </p:tgtEl>
                                        <p:attrNameLst>
                                          <p:attrName>ppt_x</p:attrName>
                                        </p:attrNameLst>
                                      </p:cBhvr>
                                      <p:tavLst>
                                        <p:tav tm="0">
                                          <p:val>
                                            <p:strVal val="1+#ppt_w/2"/>
                                          </p:val>
                                        </p:tav>
                                        <p:tav tm="100000">
                                          <p:val>
                                            <p:strVal val="#ppt_x"/>
                                          </p:val>
                                        </p:tav>
                                      </p:tavLst>
                                    </p:anim>
                                    <p:anim calcmode="lin" valueType="num">
                                      <p:cBhvr additive="base">
                                        <p:cTn id="103" dur="1000" fill="hold"/>
                                        <p:tgtEl>
                                          <p:spTgt spid="12">
                                            <p:bg/>
                                          </p:spTgt>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12">
                                            <p:txEl>
                                              <p:pRg st="0" end="0"/>
                                            </p:txEl>
                                          </p:spTgt>
                                        </p:tgtEl>
                                        <p:attrNameLst>
                                          <p:attrName>style.visibility</p:attrName>
                                        </p:attrNameLst>
                                      </p:cBhvr>
                                      <p:to>
                                        <p:strVal val="visible"/>
                                      </p:to>
                                    </p:set>
                                    <p:anim calcmode="lin" valueType="num">
                                      <p:cBhvr additive="base">
                                        <p:cTn id="106" dur="10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107" dur="10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 presetClass="entr" presetSubtype="2" fill="hold" grpId="0" nodeType="clickEffect">
                                  <p:stCondLst>
                                    <p:cond delay="0"/>
                                  </p:stCondLst>
                                  <p:childTnLst>
                                    <p:set>
                                      <p:cBhvr>
                                        <p:cTn id="111" dur="1" fill="hold">
                                          <p:stCondLst>
                                            <p:cond delay="0"/>
                                          </p:stCondLst>
                                        </p:cTn>
                                        <p:tgtEl>
                                          <p:spTgt spid="12">
                                            <p:txEl>
                                              <p:pRg st="1" end="1"/>
                                            </p:txEl>
                                          </p:spTgt>
                                        </p:tgtEl>
                                        <p:attrNameLst>
                                          <p:attrName>style.visibility</p:attrName>
                                        </p:attrNameLst>
                                      </p:cBhvr>
                                      <p:to>
                                        <p:strVal val="visible"/>
                                      </p:to>
                                    </p:set>
                                    <p:anim calcmode="lin" valueType="num">
                                      <p:cBhvr additive="base">
                                        <p:cTn id="112" dur="1000" fill="hold"/>
                                        <p:tgtEl>
                                          <p:spTgt spid="12">
                                            <p:txEl>
                                              <p:pRg st="1" end="1"/>
                                            </p:txEl>
                                          </p:spTgt>
                                        </p:tgtEl>
                                        <p:attrNameLst>
                                          <p:attrName>ppt_x</p:attrName>
                                        </p:attrNameLst>
                                      </p:cBhvr>
                                      <p:tavLst>
                                        <p:tav tm="0">
                                          <p:val>
                                            <p:strVal val="1+#ppt_w/2"/>
                                          </p:val>
                                        </p:tav>
                                        <p:tav tm="100000">
                                          <p:val>
                                            <p:strVal val="#ppt_x"/>
                                          </p:val>
                                        </p:tav>
                                      </p:tavLst>
                                    </p:anim>
                                    <p:anim calcmode="lin" valueType="num">
                                      <p:cBhvr additive="base">
                                        <p:cTn id="113" dur="100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 presetClass="entr" presetSubtype="0" fill="hold" grpId="2" nodeType="clickEffect">
                                  <p:stCondLst>
                                    <p:cond delay="0"/>
                                  </p:stCondLst>
                                  <p:childTnLst>
                                    <p:set>
                                      <p:cBhvr>
                                        <p:cTn id="117" dur="1" fill="hold">
                                          <p:stCondLst>
                                            <p:cond delay="0"/>
                                          </p:stCondLst>
                                        </p:cTn>
                                        <p:tgtEl>
                                          <p:spTgt spid="22"/>
                                        </p:tgtEl>
                                        <p:attrNameLst>
                                          <p:attrName>style.visibility</p:attrName>
                                        </p:attrNameLst>
                                      </p:cBhvr>
                                      <p:to>
                                        <p:strVal val="visible"/>
                                      </p:to>
                                    </p:set>
                                  </p:childTnLst>
                                </p:cTn>
                              </p:par>
                              <p:par>
                                <p:cTn id="118" presetID="1" presetClass="entr" presetSubtype="0" fill="hold" grpId="2" nodeType="withEffect">
                                  <p:stCondLst>
                                    <p:cond delay="0"/>
                                  </p:stCondLst>
                                  <p:childTnLst>
                                    <p:set>
                                      <p:cBhvr>
                                        <p:cTn id="119" dur="1" fill="hold">
                                          <p:stCondLst>
                                            <p:cond delay="0"/>
                                          </p:stCondLst>
                                        </p:cTn>
                                        <p:tgtEl>
                                          <p:spTgt spid="20">
                                            <p:bg/>
                                          </p:spTgt>
                                        </p:tgtEl>
                                        <p:attrNameLst>
                                          <p:attrName>style.visibility</p:attrName>
                                        </p:attrNameLst>
                                      </p:cBhvr>
                                      <p:to>
                                        <p:strVal val="visible"/>
                                      </p:to>
                                    </p:set>
                                  </p:childTnLst>
                                </p:cTn>
                              </p:par>
                              <p:par>
                                <p:cTn id="120" presetID="1" presetClass="entr" presetSubtype="0" fill="hold" grpId="2" nodeType="withEffect">
                                  <p:stCondLst>
                                    <p:cond delay="0"/>
                                  </p:stCondLst>
                                  <p:childTnLst>
                                    <p:set>
                                      <p:cBhvr>
                                        <p:cTn id="121" dur="1" fill="hold">
                                          <p:stCondLst>
                                            <p:cond delay="0"/>
                                          </p:stCondLst>
                                        </p:cTn>
                                        <p:tgtEl>
                                          <p:spTgt spid="20">
                                            <p:txEl>
                                              <p:pRg st="0" end="0"/>
                                            </p:txEl>
                                          </p:spTgt>
                                        </p:tgtEl>
                                        <p:attrNameLst>
                                          <p:attrName>style.visibility</p:attrName>
                                        </p:attrNameLst>
                                      </p:cBhvr>
                                      <p:to>
                                        <p:strVal val="visible"/>
                                      </p:to>
                                    </p:set>
                                  </p:childTnLst>
                                </p:cTn>
                              </p:par>
                              <p:par>
                                <p:cTn id="122" presetID="1" presetClass="entr" presetSubtype="0" fill="hold" grpId="2" nodeType="withEffect">
                                  <p:stCondLst>
                                    <p:cond delay="0"/>
                                  </p:stCondLst>
                                  <p:childTnLst>
                                    <p:set>
                                      <p:cBhvr>
                                        <p:cTn id="123" dur="1" fill="hold">
                                          <p:stCondLst>
                                            <p:cond delay="0"/>
                                          </p:stCondLst>
                                        </p:cTn>
                                        <p:tgtEl>
                                          <p:spTgt spid="20">
                                            <p:txEl>
                                              <p:pRg st="1" end="1"/>
                                            </p:txEl>
                                          </p:spTgt>
                                        </p:tgtEl>
                                        <p:attrNameLst>
                                          <p:attrName>style.visibility</p:attrName>
                                        </p:attrNameLst>
                                      </p:cBhvr>
                                      <p:to>
                                        <p:strVal val="visible"/>
                                      </p:to>
                                    </p:set>
                                  </p:childTnLst>
                                </p:cTn>
                              </p:par>
                              <p:par>
                                <p:cTn id="124" presetID="1" presetClass="entr" presetSubtype="0" fill="hold" grpId="2" nodeType="withEffect">
                                  <p:stCondLst>
                                    <p:cond delay="0"/>
                                  </p:stCondLst>
                                  <p:childTnLst>
                                    <p:set>
                                      <p:cBhvr>
                                        <p:cTn id="125" dur="1" fill="hold">
                                          <p:stCondLst>
                                            <p:cond delay="0"/>
                                          </p:stCondLst>
                                        </p:cTn>
                                        <p:tgtEl>
                                          <p:spTgt spid="20">
                                            <p:txEl>
                                              <p:pRg st="2" end="2"/>
                                            </p:txEl>
                                          </p:spTgt>
                                        </p:tgtEl>
                                        <p:attrNameLst>
                                          <p:attrName>style.visibility</p:attrName>
                                        </p:attrNameLst>
                                      </p:cBhvr>
                                      <p:to>
                                        <p:strVal val="visible"/>
                                      </p:to>
                                    </p:set>
                                  </p:childTnLst>
                                </p:cTn>
                              </p:par>
                              <p:par>
                                <p:cTn id="126" presetID="1" presetClass="entr" presetSubtype="0" fill="hold" grpId="2" nodeType="withEffect">
                                  <p:stCondLst>
                                    <p:cond delay="0"/>
                                  </p:stCondLst>
                                  <p:childTnLst>
                                    <p:set>
                                      <p:cBhvr>
                                        <p:cTn id="127" dur="1" fill="hold">
                                          <p:stCondLst>
                                            <p:cond delay="0"/>
                                          </p:stCondLst>
                                        </p:cTn>
                                        <p:tgtEl>
                                          <p:spTgt spid="20">
                                            <p:txEl>
                                              <p:pRg st="3" end="3"/>
                                            </p:txEl>
                                          </p:spTgt>
                                        </p:tgtEl>
                                        <p:attrNameLst>
                                          <p:attrName>style.visibility</p:attrName>
                                        </p:attrNameLst>
                                      </p:cBhvr>
                                      <p:to>
                                        <p:strVal val="visible"/>
                                      </p:to>
                                    </p:set>
                                  </p:childTnLst>
                                </p:cTn>
                              </p:par>
                              <p:par>
                                <p:cTn id="128" presetID="1" presetClass="entr" presetSubtype="0" fill="hold" grpId="2" nodeType="withEffect">
                                  <p:stCondLst>
                                    <p:cond delay="0"/>
                                  </p:stCondLst>
                                  <p:childTnLst>
                                    <p:set>
                                      <p:cBhvr>
                                        <p:cTn id="129" dur="1" fill="hold">
                                          <p:stCondLst>
                                            <p:cond delay="0"/>
                                          </p:stCondLst>
                                        </p:cTn>
                                        <p:tgtEl>
                                          <p:spTgt spid="18"/>
                                        </p:tgtEl>
                                        <p:attrNameLst>
                                          <p:attrName>style.visibility</p:attrName>
                                        </p:attrNameLst>
                                      </p:cBhvr>
                                      <p:to>
                                        <p:strVal val="visible"/>
                                      </p:to>
                                    </p:set>
                                  </p:childTnLst>
                                </p:cTn>
                              </p:par>
                              <p:par>
                                <p:cTn id="130" presetID="1" presetClass="entr" presetSubtype="0" fill="hold" grpId="2" nodeType="withEffect">
                                  <p:stCondLst>
                                    <p:cond delay="0"/>
                                  </p:stCondLst>
                                  <p:childTnLst>
                                    <p:set>
                                      <p:cBhvr>
                                        <p:cTn id="131" dur="1" fill="hold">
                                          <p:stCondLst>
                                            <p:cond delay="0"/>
                                          </p:stCondLst>
                                        </p:cTn>
                                        <p:tgtEl>
                                          <p:spTgt spid="16">
                                            <p:bg/>
                                          </p:spTgt>
                                        </p:tgtEl>
                                        <p:attrNameLst>
                                          <p:attrName>style.visibility</p:attrName>
                                        </p:attrNameLst>
                                      </p:cBhvr>
                                      <p:to>
                                        <p:strVal val="visible"/>
                                      </p:to>
                                    </p:set>
                                  </p:childTnLst>
                                </p:cTn>
                              </p:par>
                              <p:par>
                                <p:cTn id="132" presetID="1" presetClass="entr" presetSubtype="0" fill="hold" grpId="2" nodeType="withEffect">
                                  <p:stCondLst>
                                    <p:cond delay="0"/>
                                  </p:stCondLst>
                                  <p:childTnLst>
                                    <p:set>
                                      <p:cBhvr>
                                        <p:cTn id="133" dur="1" fill="hold">
                                          <p:stCondLst>
                                            <p:cond delay="0"/>
                                          </p:stCondLst>
                                        </p:cTn>
                                        <p:tgtEl>
                                          <p:spTgt spid="16">
                                            <p:txEl>
                                              <p:pRg st="0" end="0"/>
                                            </p:txEl>
                                          </p:spTgt>
                                        </p:tgtEl>
                                        <p:attrNameLst>
                                          <p:attrName>style.visibility</p:attrName>
                                        </p:attrNameLst>
                                      </p:cBhvr>
                                      <p:to>
                                        <p:strVal val="visible"/>
                                      </p:to>
                                    </p:set>
                                  </p:childTnLst>
                                </p:cTn>
                              </p:par>
                              <p:par>
                                <p:cTn id="134" presetID="1" presetClass="entr" presetSubtype="0" fill="hold" grpId="2" nodeType="withEffect">
                                  <p:stCondLst>
                                    <p:cond delay="0"/>
                                  </p:stCondLst>
                                  <p:childTnLst>
                                    <p:set>
                                      <p:cBhvr>
                                        <p:cTn id="135" dur="1" fill="hold">
                                          <p:stCondLst>
                                            <p:cond delay="0"/>
                                          </p:stCondLst>
                                        </p:cTn>
                                        <p:tgtEl>
                                          <p:spTgt spid="16">
                                            <p:txEl>
                                              <p:pRg st="1" end="1"/>
                                            </p:txEl>
                                          </p:spTgt>
                                        </p:tgtEl>
                                        <p:attrNameLst>
                                          <p:attrName>style.visibility</p:attrName>
                                        </p:attrNameLst>
                                      </p:cBhvr>
                                      <p:to>
                                        <p:strVal val="visible"/>
                                      </p:to>
                                    </p:set>
                                  </p:childTnLst>
                                </p:cTn>
                              </p:par>
                              <p:par>
                                <p:cTn id="136" presetID="1" presetClass="entr" presetSubtype="0" fill="hold" grpId="2" nodeType="withEffect">
                                  <p:stCondLst>
                                    <p:cond delay="0"/>
                                  </p:stCondLst>
                                  <p:childTnLst>
                                    <p:set>
                                      <p:cBhvr>
                                        <p:cTn id="137" dur="1" fill="hold">
                                          <p:stCondLst>
                                            <p:cond delay="0"/>
                                          </p:stCondLst>
                                        </p:cTn>
                                        <p:tgtEl>
                                          <p:spTgt spid="16">
                                            <p:txEl>
                                              <p:pRg st="2" end="2"/>
                                            </p:txEl>
                                          </p:spTgt>
                                        </p:tgtEl>
                                        <p:attrNameLst>
                                          <p:attrName>style.visibility</p:attrName>
                                        </p:attrNameLst>
                                      </p:cBhvr>
                                      <p:to>
                                        <p:strVal val="visible"/>
                                      </p:to>
                                    </p:set>
                                  </p:childTnLst>
                                </p:cTn>
                              </p:par>
                              <p:par>
                                <p:cTn id="138" presetID="1" presetClass="entr" presetSubtype="0" fill="hold" grpId="2" nodeType="withEffect">
                                  <p:stCondLst>
                                    <p:cond delay="0"/>
                                  </p:stCondLst>
                                  <p:childTnLst>
                                    <p:set>
                                      <p:cBhvr>
                                        <p:cTn id="139"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P spid="22" grpId="1" animBg="1"/>
      <p:bldP spid="22" grpId="2" animBg="1"/>
      <p:bldP spid="20" grpId="0" uiExpand="1" build="p" animBg="1"/>
      <p:bldP spid="20" grpId="1" build="allAtOnce" animBg="1"/>
      <p:bldP spid="20" grpId="2" build="allAtOnce" animBg="1"/>
      <p:bldP spid="18" grpId="0" animBg="1"/>
      <p:bldP spid="18" grpId="1" animBg="1"/>
      <p:bldP spid="18" grpId="2" animBg="1"/>
      <p:bldP spid="16" grpId="0" uiExpand="1" build="p" animBg="1"/>
      <p:bldP spid="16" grpId="1" build="allAtOnce" animBg="1"/>
      <p:bldP spid="16" grpId="2" build="allAtOnce" animBg="1"/>
      <p:bldP spid="14" grpId="0" animBg="1"/>
      <p:bldP spid="12"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10:54:51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7</a:t>
            </a:fld>
            <a:endParaRPr lang="en-US"/>
          </a:p>
        </p:txBody>
      </p:sp>
      <p:sp>
        <p:nvSpPr>
          <p:cNvPr id="16" name="Rounded Rectangle 6"/>
          <p:cNvSpPr/>
          <p:nvPr/>
        </p:nvSpPr>
        <p:spPr>
          <a:xfrm>
            <a:off x="-23778" y="2098950"/>
            <a:ext cx="9156701" cy="907941"/>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000" dirty="0" smtClean="0">
                <a:latin typeface="Times New Roman" pitchFamily="18" charset="0"/>
                <a:cs typeface="Times New Roman" pitchFamily="18" charset="0"/>
              </a:rPr>
              <a:t>Chuyên </a:t>
            </a:r>
            <a:r>
              <a:rPr lang="vi-VN" sz="2000" dirty="0">
                <a:latin typeface="Times New Roman" pitchFamily="18" charset="0"/>
                <a:cs typeface="Times New Roman" pitchFamily="18" charset="0"/>
              </a:rPr>
              <a:t>môn hóa là hình thức phân công lao động xã hội nhằm làm cho doanh </a:t>
            </a:r>
            <a:r>
              <a:rPr lang="vi-VN" sz="2000" dirty="0" smtClean="0">
                <a:latin typeface="Times New Roman" pitchFamily="18" charset="0"/>
                <a:cs typeface="Times New Roman" pitchFamily="18" charset="0"/>
              </a:rPr>
              <a:t>nghiệp, </a:t>
            </a:r>
            <a:r>
              <a:rPr lang="vi-VN" sz="2000" dirty="0">
                <a:latin typeface="Times New Roman" pitchFamily="18" charset="0"/>
                <a:cs typeface="Times New Roman" pitchFamily="18" charset="0"/>
              </a:rPr>
              <a:t>các bộ phận sản xuất và nơi làm việc </a:t>
            </a:r>
            <a:r>
              <a:rPr lang="vi-VN" sz="2000" dirty="0" smtClean="0">
                <a:latin typeface="Times New Roman" pitchFamily="18" charset="0"/>
                <a:cs typeface="Times New Roman" pitchFamily="18" charset="0"/>
              </a:rPr>
              <a:t>chỉ </a:t>
            </a:r>
            <a:r>
              <a:rPr lang="vi-VN" sz="2000" dirty="0">
                <a:latin typeface="Times New Roman" pitchFamily="18" charset="0"/>
                <a:cs typeface="Times New Roman" pitchFamily="18" charset="0"/>
              </a:rPr>
              <a:t>có nhiệm vụ chế tạo một loại sản phẩm chi tiết của sản phẩm hoặc chỉ tiến hành một bước công việc</a:t>
            </a:r>
            <a:r>
              <a:rPr lang="vi-VN" sz="2000" dirty="0" smtClean="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sp>
        <p:nvSpPr>
          <p:cNvPr id="14" name="Rounded Rectangle 8"/>
          <p:cNvSpPr/>
          <p:nvPr/>
        </p:nvSpPr>
        <p:spPr>
          <a:xfrm>
            <a:off x="-23779" y="3089550"/>
            <a:ext cx="9156701" cy="984885"/>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algn="just" defTabSz="889000">
              <a:lnSpc>
                <a:spcPct val="90000"/>
              </a:lnSpc>
              <a:spcBef>
                <a:spcPct val="0"/>
              </a:spcBef>
              <a:spcAft>
                <a:spcPct val="35000"/>
              </a:spcAft>
            </a:pPr>
            <a:r>
              <a:rPr lang="vi-VN" sz="2000" dirty="0">
                <a:latin typeface="Times New Roman" pitchFamily="18" charset="0"/>
                <a:cs typeface="Times New Roman" pitchFamily="18" charset="0"/>
              </a:rPr>
              <a:t>Sản xuất chuyên môn hóa là nhân tố quan trọng để nâng cao loại hình sản </a:t>
            </a:r>
            <a:r>
              <a:rPr lang="vi-VN" sz="2000" dirty="0" smtClean="0">
                <a:latin typeface="Times New Roman" pitchFamily="18" charset="0"/>
                <a:cs typeface="Times New Roman" pitchFamily="18" charset="0"/>
              </a:rPr>
              <a:t>xuất</a:t>
            </a:r>
            <a:r>
              <a:rPr lang="en-US" sz="2000" dirty="0" smtClean="0">
                <a:latin typeface="Times New Roman" pitchFamily="18" charset="0"/>
                <a:cs typeface="Times New Roman" pitchFamily="18" charset="0"/>
              </a:rPr>
              <a:t>,</a:t>
            </a:r>
            <a:r>
              <a:rPr lang="vi-VN" sz="2000" dirty="0" smtClean="0">
                <a:latin typeface="Times New Roman" pitchFamily="18" charset="0"/>
                <a:cs typeface="Times New Roman" pitchFamily="18" charset="0"/>
              </a:rPr>
              <a:t> </a:t>
            </a:r>
            <a:r>
              <a:rPr lang="vi-VN" sz="2000" dirty="0">
                <a:latin typeface="Times New Roman" pitchFamily="18" charset="0"/>
                <a:cs typeface="Times New Roman" pitchFamily="18" charset="0"/>
              </a:rPr>
              <a:t>tạo điều kiện cho </a:t>
            </a:r>
            <a:r>
              <a:rPr lang="vi-VN" sz="2000" dirty="0">
                <a:latin typeface="Times New Roman" pitchFamily="18" charset="0"/>
                <a:cs typeface="Times New Roman" pitchFamily="18" charset="0"/>
              </a:rPr>
              <a:t>công</a:t>
            </a:r>
            <a:r>
              <a:rPr lang="vi-VN" sz="2000" dirty="0">
                <a:latin typeface="Times New Roman" pitchFamily="18" charset="0"/>
                <a:cs typeface="Times New Roman" pitchFamily="18" charset="0"/>
              </a:rPr>
              <a:t> tác tiêu chuẩn hóa, ứng dụng khoa học kỹ thuật, tổ chức mua sắm vật tư, </a:t>
            </a:r>
            <a:r>
              <a:rPr lang="vi-VN" sz="2000" dirty="0" smtClean="0">
                <a:latin typeface="Times New Roman" pitchFamily="18" charset="0"/>
                <a:cs typeface="Times New Roman" pitchFamily="18" charset="0"/>
              </a:rPr>
              <a:t>lao </a:t>
            </a:r>
            <a:r>
              <a:rPr lang="vi-VN" sz="2000" dirty="0">
                <a:latin typeface="Times New Roman" pitchFamily="18" charset="0"/>
                <a:cs typeface="Times New Roman" pitchFamily="18" charset="0"/>
              </a:rPr>
              <a:t>động khoa học, </a:t>
            </a:r>
            <a:r>
              <a:rPr lang="vi-VN" sz="2000" dirty="0" smtClean="0">
                <a:latin typeface="Times New Roman" pitchFamily="18" charset="0"/>
                <a:cs typeface="Times New Roman" pitchFamily="18" charset="0"/>
              </a:rPr>
              <a:t>tiêu </a:t>
            </a:r>
            <a:r>
              <a:rPr lang="vi-VN" sz="2000" dirty="0">
                <a:latin typeface="Times New Roman" pitchFamily="18" charset="0"/>
                <a:cs typeface="Times New Roman" pitchFamily="18" charset="0"/>
              </a:rPr>
              <a:t>thụ sản phẩm, </a:t>
            </a:r>
            <a:r>
              <a:rPr lang="vi-VN" sz="2000" dirty="0" smtClean="0">
                <a:latin typeface="Times New Roman" pitchFamily="18" charset="0"/>
                <a:cs typeface="Times New Roman" pitchFamily="18" charset="0"/>
              </a:rPr>
              <a:t>quản </a:t>
            </a:r>
            <a:r>
              <a:rPr lang="vi-VN" sz="2000" dirty="0">
                <a:latin typeface="Times New Roman" pitchFamily="18" charset="0"/>
                <a:cs typeface="Times New Roman" pitchFamily="18" charset="0"/>
              </a:rPr>
              <a:t>trị doanh nghiệp.</a:t>
            </a:r>
          </a:p>
        </p:txBody>
      </p:sp>
      <p:sp>
        <p:nvSpPr>
          <p:cNvPr id="10" name="Rounded Rectangle 12"/>
          <p:cNvSpPr/>
          <p:nvPr/>
        </p:nvSpPr>
        <p:spPr>
          <a:xfrm>
            <a:off x="0" y="4172059"/>
            <a:ext cx="9144000" cy="907941"/>
          </a:xfrm>
          <a:prstGeom prst="rect">
            <a:avLst/>
          </a:prstGeom>
          <a:ln/>
        </p:spPr>
        <p:style>
          <a:lnRef idx="0">
            <a:schemeClr val="accent4"/>
          </a:lnRef>
          <a:fillRef idx="3">
            <a:schemeClr val="accent4"/>
          </a:fillRef>
          <a:effectRef idx="3">
            <a:schemeClr val="accent4"/>
          </a:effectRef>
          <a:fontRef idx="minor">
            <a:schemeClr val="lt1"/>
          </a:fontRef>
        </p:style>
        <p:txBody>
          <a:bodyPr spcFirstLastPara="0" vert="horz" wrap="square" lIns="38100" tIns="38100" rIns="38100" bIns="38100" numCol="1" spcCol="1270" anchor="ctr" anchorCtr="0">
            <a:spAutoFit/>
          </a:bodyPr>
          <a:lstStyle/>
          <a:p>
            <a:pPr algn="just" defTabSz="444500">
              <a:lnSpc>
                <a:spcPct val="90000"/>
              </a:lnSpc>
              <a:spcBef>
                <a:spcPct val="0"/>
              </a:spcBef>
              <a:spcAft>
                <a:spcPct val="35000"/>
              </a:spcAft>
            </a:pPr>
            <a:r>
              <a:rPr lang="vi-VN" sz="2000" dirty="0">
                <a:solidFill>
                  <a:schemeClr val="lt1"/>
                </a:solidFill>
                <a:latin typeface="Times New Roman" pitchFamily="18" charset="0"/>
                <a:cs typeface="Times New Roman" pitchFamily="18" charset="0"/>
              </a:rPr>
              <a:t>Kinh doanh tổng hợp là những hoạt động kinh tế </a:t>
            </a:r>
            <a:r>
              <a:rPr lang="vi-VN" sz="2000" dirty="0" smtClean="0">
                <a:solidFill>
                  <a:schemeClr val="lt1"/>
                </a:solidFill>
                <a:latin typeface="Times New Roman" pitchFamily="18" charset="0"/>
                <a:cs typeface="Times New Roman" pitchFamily="18" charset="0"/>
              </a:rPr>
              <a:t>bao </a:t>
            </a:r>
            <a:r>
              <a:rPr lang="vi-VN" sz="2000" dirty="0">
                <a:solidFill>
                  <a:schemeClr val="lt1"/>
                </a:solidFill>
                <a:latin typeface="Times New Roman" pitchFamily="18" charset="0"/>
                <a:cs typeface="Times New Roman" pitchFamily="18" charset="0"/>
              </a:rPr>
              <a:t>hàm nhiều lĩnh vực khác nhau từ sản xuất công nghiệp đến sản xuất phi công nghiệp, từ sản xuất đến lưu thông phân phối và dịch vụ. </a:t>
            </a:r>
            <a:r>
              <a:rPr lang="vi-VN" sz="2000" dirty="0">
                <a:solidFill>
                  <a:schemeClr val="lt1"/>
                </a:solidFill>
                <a:latin typeface="Times New Roman" pitchFamily="18" charset="0"/>
                <a:cs typeface="Times New Roman" pitchFamily="18" charset="0"/>
              </a:rPr>
              <a:t>Giữa các lĩnh vực này có thể có hoặc không có mối quan hệ với nhau.</a:t>
            </a:r>
          </a:p>
        </p:txBody>
      </p:sp>
      <p:sp>
        <p:nvSpPr>
          <p:cNvPr id="34"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55" name="Rounded Rectangle 4"/>
          <p:cNvSpPr/>
          <p:nvPr/>
        </p:nvSpPr>
        <p:spPr>
          <a:xfrm>
            <a:off x="-1" y="858042"/>
            <a:ext cx="9144001" cy="469556"/>
          </a:xfrm>
          <a:prstGeom prst="rect">
            <a:avLst/>
          </a:prstGeom>
          <a:solidFill>
            <a:schemeClr val="tx2">
              <a:lumMod val="20000"/>
              <a:lumOff val="80000"/>
            </a:schemeClr>
          </a:solidFill>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lvl="0" algn="ctr" defTabSz="889000" rtl="0">
              <a:lnSpc>
                <a:spcPct val="100000"/>
              </a:lnSpc>
              <a:spcBef>
                <a:spcPct val="0"/>
              </a:spcBef>
              <a:spcAft>
                <a:spcPts val="0"/>
              </a:spcAft>
            </a:pPr>
            <a:r>
              <a:rPr lang="vi-VN" sz="2200" b="1" i="0" kern="1200" dirty="0" smtClean="0">
                <a:latin typeface="Times New Roman" pitchFamily="18" charset="0"/>
                <a:cs typeface="Times New Roman" pitchFamily="18" charset="0"/>
              </a:rPr>
              <a:t>2. NGUYÊN LÝ CƠ BẢN</a:t>
            </a:r>
            <a:r>
              <a:rPr lang="en-US" sz="2200" b="1" i="0" kern="1200" dirty="0" smtClean="0">
                <a:latin typeface="Times New Roman" pitchFamily="18" charset="0"/>
                <a:cs typeface="Times New Roman" pitchFamily="18" charset="0"/>
              </a:rPr>
              <a:t> </a:t>
            </a:r>
            <a:r>
              <a:rPr lang="vi-VN" sz="2200" b="1" i="0" kern="1200" dirty="0" smtClean="0">
                <a:latin typeface="Times New Roman" pitchFamily="18" charset="0"/>
                <a:cs typeface="Times New Roman" pitchFamily="18" charset="0"/>
              </a:rPr>
              <a:t>TỔ CHỨC QUẢN LÝ SẢN </a:t>
            </a:r>
            <a:r>
              <a:rPr lang="vi-VN" sz="2200" b="1" i="0" kern="1200" dirty="0" smtClean="0">
                <a:latin typeface="Times New Roman" pitchFamily="18" charset="0"/>
                <a:cs typeface="Times New Roman" pitchFamily="18" charset="0"/>
              </a:rPr>
              <a:t>XUẤ</a:t>
            </a:r>
            <a:r>
              <a:rPr lang="en-US" sz="2200" b="1" i="0" kern="1200" dirty="0" smtClean="0">
                <a:latin typeface="Times New Roman" pitchFamily="18" charset="0"/>
                <a:cs typeface="Times New Roman" pitchFamily="18" charset="0"/>
              </a:rPr>
              <a:t>T</a:t>
            </a:r>
            <a:endParaRPr lang="en-US" sz="2200" b="1" kern="1200" dirty="0">
              <a:latin typeface="Times New Roman" pitchFamily="18" charset="0"/>
              <a:cs typeface="Times New Roman" pitchFamily="18" charset="0"/>
            </a:endParaRPr>
          </a:p>
        </p:txBody>
      </p:sp>
      <p:sp>
        <p:nvSpPr>
          <p:cNvPr id="53" name="Rounded Rectangle 6"/>
          <p:cNvSpPr/>
          <p:nvPr/>
        </p:nvSpPr>
        <p:spPr>
          <a:xfrm>
            <a:off x="-23778" y="1294114"/>
            <a:ext cx="9167778" cy="76328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a:lnSpc>
                <a:spcPct val="90000"/>
              </a:lnSpc>
              <a:spcBef>
                <a:spcPct val="0"/>
              </a:spcBef>
              <a:spcAft>
                <a:spcPct val="35000"/>
              </a:spcAft>
            </a:pPr>
            <a:r>
              <a:rPr lang="vi-VN" sz="2200" b="1" dirty="0" smtClean="0">
                <a:latin typeface="Times New Roman" pitchFamily="18" charset="0"/>
                <a:cs typeface="Times New Roman" pitchFamily="18" charset="0"/>
              </a:rPr>
              <a:t>THEO HƯỚNG PHÁT TRIỂN CHUYÊN MÔN HÓA VỚI PHÁT TRIỂN KINH DOANH TỔNG HỢP</a:t>
            </a:r>
            <a:endParaRPr lang="en-US" sz="2200" b="1" kern="1200" dirty="0">
              <a:latin typeface="Times New Roman" pitchFamily="18" charset="0"/>
              <a:cs typeface="Times New Roman" pitchFamily="18" charset="0"/>
            </a:endParaRPr>
          </a:p>
        </p:txBody>
      </p:sp>
      <p:sp>
        <p:nvSpPr>
          <p:cNvPr id="12" name="Rounded Rectangle 12"/>
          <p:cNvSpPr/>
          <p:nvPr/>
        </p:nvSpPr>
        <p:spPr>
          <a:xfrm>
            <a:off x="0" y="5181600"/>
            <a:ext cx="9144000" cy="1184940"/>
          </a:xfrm>
          <a:prstGeom prst="rect">
            <a:avLst/>
          </a:prstGeom>
          <a:ln/>
        </p:spPr>
        <p:style>
          <a:lnRef idx="1">
            <a:schemeClr val="accent2"/>
          </a:lnRef>
          <a:fillRef idx="2">
            <a:schemeClr val="accent2"/>
          </a:fillRef>
          <a:effectRef idx="1">
            <a:schemeClr val="accent2"/>
          </a:effectRef>
          <a:fontRef idx="minor">
            <a:schemeClr val="dk1"/>
          </a:fontRef>
        </p:style>
        <p:txBody>
          <a:bodyPr spcFirstLastPara="0" vert="horz" wrap="square" lIns="38100" tIns="38100" rIns="38100" bIns="38100" numCol="1" spcCol="1270" anchor="ctr" anchorCtr="0">
            <a:spAutoFit/>
          </a:bodyPr>
          <a:lstStyle/>
          <a:p>
            <a:pPr algn="just" defTabSz="444500">
              <a:lnSpc>
                <a:spcPct val="90000"/>
              </a:lnSpc>
              <a:spcBef>
                <a:spcPct val="0"/>
              </a:spcBef>
              <a:spcAft>
                <a:spcPct val="35000"/>
              </a:spcAft>
            </a:pPr>
            <a:r>
              <a:rPr lang="vi-VN" sz="2000" dirty="0">
                <a:solidFill>
                  <a:schemeClr val="tx1"/>
                </a:solidFill>
                <a:latin typeface="Times New Roman" pitchFamily="18" charset="0"/>
                <a:cs typeface="Times New Roman" pitchFamily="18" charset="0"/>
              </a:rPr>
              <a:t>Chuyên môn hóa và kinh doanh tổng hợp là hai vấn đề khác nhau, nhưng </a:t>
            </a:r>
            <a:r>
              <a:rPr lang="vi-VN" sz="2000" dirty="0" smtClean="0">
                <a:solidFill>
                  <a:schemeClr val="tx1"/>
                </a:solidFill>
                <a:latin typeface="Times New Roman" pitchFamily="18" charset="0"/>
                <a:cs typeface="Times New Roman" pitchFamily="18" charset="0"/>
              </a:rPr>
              <a:t>có </a:t>
            </a:r>
            <a:r>
              <a:rPr lang="vi-VN" sz="2000" dirty="0">
                <a:solidFill>
                  <a:schemeClr val="tx1"/>
                </a:solidFill>
                <a:latin typeface="Times New Roman" pitchFamily="18" charset="0"/>
                <a:cs typeface="Times New Roman" pitchFamily="18" charset="0"/>
              </a:rPr>
              <a:t>sự tác động kiềm chế lẫn nhau. Nếu </a:t>
            </a:r>
            <a:r>
              <a:rPr lang="vi-VN" sz="2000" dirty="0" smtClean="0">
                <a:solidFill>
                  <a:schemeClr val="tx1"/>
                </a:solidFill>
                <a:latin typeface="Times New Roman" pitchFamily="18" charset="0"/>
                <a:cs typeface="Times New Roman" pitchFamily="18" charset="0"/>
              </a:rPr>
              <a:t>mở </a:t>
            </a:r>
            <a:r>
              <a:rPr lang="vi-VN" sz="2000" dirty="0">
                <a:solidFill>
                  <a:schemeClr val="tx1"/>
                </a:solidFill>
                <a:latin typeface="Times New Roman" pitchFamily="18" charset="0"/>
                <a:cs typeface="Times New Roman" pitchFamily="18" charset="0"/>
              </a:rPr>
              <a:t>rộng kinh doanh tổng hợp thì chuyên môn hóa bị co hẹp </a:t>
            </a:r>
            <a:r>
              <a:rPr lang="vi-VN" sz="2000" dirty="0" smtClean="0">
                <a:solidFill>
                  <a:schemeClr val="tx1"/>
                </a:solidFill>
                <a:latin typeface="Times New Roman" pitchFamily="18" charset="0"/>
                <a:cs typeface="Times New Roman" pitchFamily="18" charset="0"/>
              </a:rPr>
              <a:t>lại </a:t>
            </a:r>
            <a:r>
              <a:rPr lang="en-US" sz="2000" dirty="0">
                <a:solidFill>
                  <a:schemeClr val="tx1"/>
                </a:solidFill>
                <a:latin typeface="Times New Roman" pitchFamily="18" charset="0"/>
                <a:cs typeface="Times New Roman" pitchFamily="18" charset="0"/>
              </a:rPr>
              <a:t>→</a:t>
            </a:r>
            <a:r>
              <a:rPr lang="en-US" sz="2000" dirty="0" smtClean="0">
                <a:solidFill>
                  <a:schemeClr val="tx1"/>
                </a:solidFill>
                <a:latin typeface="Times New Roman" pitchFamily="18" charset="0"/>
                <a:cs typeface="Times New Roman" pitchFamily="18" charset="0"/>
              </a:rPr>
              <a:t> </a:t>
            </a:r>
            <a:r>
              <a:rPr lang="vi-VN" sz="2000" dirty="0" smtClean="0">
                <a:solidFill>
                  <a:schemeClr val="tx1"/>
                </a:solidFill>
                <a:latin typeface="Times New Roman" pitchFamily="18" charset="0"/>
                <a:cs typeface="Times New Roman" pitchFamily="18" charset="0"/>
              </a:rPr>
              <a:t>phải </a:t>
            </a:r>
            <a:r>
              <a:rPr lang="vi-VN" sz="2000" dirty="0">
                <a:solidFill>
                  <a:schemeClr val="tx1"/>
                </a:solidFill>
                <a:latin typeface="Times New Roman" pitchFamily="18" charset="0"/>
                <a:cs typeface="Times New Roman" pitchFamily="18" charset="0"/>
              </a:rPr>
              <a:t>khéo léo kết hợp vừa kinh doanh vừa nâng cao trình độ chuyên môn hóa. </a:t>
            </a:r>
            <a:r>
              <a:rPr lang="vi-VN" sz="2000" dirty="0" smtClean="0">
                <a:solidFill>
                  <a:schemeClr val="tx1"/>
                </a:solidFill>
                <a:latin typeface="Times New Roman" pitchFamily="18" charset="0"/>
                <a:cs typeface="Times New Roman" pitchFamily="18" charset="0"/>
              </a:rPr>
              <a:t>Xu hướng </a:t>
            </a:r>
            <a:r>
              <a:rPr lang="vi-VN" sz="2000" dirty="0">
                <a:solidFill>
                  <a:schemeClr val="tx1"/>
                </a:solidFill>
                <a:latin typeface="Times New Roman" pitchFamily="18" charset="0"/>
                <a:cs typeface="Times New Roman" pitchFamily="18" charset="0"/>
              </a:rPr>
              <a:t>hiện nay là </a:t>
            </a:r>
            <a:r>
              <a:rPr lang="vi-VN" sz="2000" dirty="0" smtClean="0">
                <a:solidFill>
                  <a:schemeClr val="tx1"/>
                </a:solidFill>
                <a:latin typeface="Times New Roman" pitchFamily="18" charset="0"/>
                <a:cs typeface="Times New Roman" pitchFamily="18" charset="0"/>
              </a:rPr>
              <a:t>vừa </a:t>
            </a:r>
            <a:r>
              <a:rPr lang="vi-VN" sz="2000" dirty="0">
                <a:solidFill>
                  <a:schemeClr val="tx1"/>
                </a:solidFill>
                <a:latin typeface="Times New Roman" pitchFamily="18" charset="0"/>
                <a:cs typeface="Times New Roman" pitchFamily="18" charset="0"/>
              </a:rPr>
              <a:t>thực hiện chuyên môn hóa vừa thực hiện đa dạng hóa sản phẩm.</a:t>
            </a:r>
          </a:p>
        </p:txBody>
      </p:sp>
    </p:spTree>
    <p:extLst>
      <p:ext uri="{BB962C8B-B14F-4D97-AF65-F5344CB8AC3E}">
        <p14:creationId xmlns:p14="http://schemas.microsoft.com/office/powerpoint/2010/main" val="112500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1000" fill="hold"/>
                                        <p:tgtEl>
                                          <p:spTgt spid="53"/>
                                        </p:tgtEl>
                                        <p:attrNameLst>
                                          <p:attrName>ppt_w</p:attrName>
                                        </p:attrNameLst>
                                      </p:cBhvr>
                                      <p:tavLst>
                                        <p:tav tm="0">
                                          <p:val>
                                            <p:fltVal val="0"/>
                                          </p:val>
                                        </p:tav>
                                        <p:tav tm="100000">
                                          <p:val>
                                            <p:strVal val="#ppt_w"/>
                                          </p:val>
                                        </p:tav>
                                      </p:tavLst>
                                    </p:anim>
                                    <p:anim calcmode="lin" valueType="num">
                                      <p:cBhvr>
                                        <p:cTn id="13" dur="1000" fill="hold"/>
                                        <p:tgtEl>
                                          <p:spTgt spid="53"/>
                                        </p:tgtEl>
                                        <p:attrNameLst>
                                          <p:attrName>ppt_h</p:attrName>
                                        </p:attrNameLst>
                                      </p:cBhvr>
                                      <p:tavLst>
                                        <p:tav tm="0">
                                          <p:val>
                                            <p:fltVal val="0"/>
                                          </p:val>
                                        </p:tav>
                                        <p:tav tm="100000">
                                          <p:val>
                                            <p:strVal val="#ppt_h"/>
                                          </p:val>
                                        </p:tav>
                                      </p:tavLst>
                                    </p:anim>
                                    <p:animEffect transition="in" filter="fade">
                                      <p:cBhvr>
                                        <p:cTn id="14" dur="1000"/>
                                        <p:tgtEl>
                                          <p:spTgt spid="53"/>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10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4" grpId="0" animBg="1"/>
      <p:bldP spid="10" grpId="0" animBg="1"/>
      <p:bldP spid="55" grpId="0" animBg="1"/>
      <p:bldP spid="53"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10:28:18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8</a:t>
            </a:fld>
            <a:endParaRPr lang="en-US"/>
          </a:p>
        </p:txBody>
      </p:sp>
      <p:sp>
        <p:nvSpPr>
          <p:cNvPr id="18" name="Rounded Rectangle 4"/>
          <p:cNvSpPr/>
          <p:nvPr/>
        </p:nvSpPr>
        <p:spPr>
          <a:xfrm>
            <a:off x="0" y="5098060"/>
            <a:ext cx="9113496" cy="1074140"/>
          </a:xfrm>
          <a:prstGeom prst="rect">
            <a:avLst/>
          </a:prstGeom>
          <a:ln/>
        </p:spPr>
        <p:style>
          <a:lnRef idx="0">
            <a:schemeClr val="accent4"/>
          </a:lnRef>
          <a:fillRef idx="3">
            <a:schemeClr val="accent4"/>
          </a:fillRef>
          <a:effectRef idx="3">
            <a:schemeClr val="accent4"/>
          </a:effectRef>
          <a:fontRef idx="minor">
            <a:schemeClr val="lt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400" dirty="0" smtClean="0">
                <a:latin typeface="Times New Roman" pitchFamily="18" charset="0"/>
                <a:cs typeface="Times New Roman" pitchFamily="18" charset="0"/>
              </a:rPr>
              <a:t>Hiện </a:t>
            </a:r>
            <a:r>
              <a:rPr lang="vi-VN" sz="2400" dirty="0">
                <a:latin typeface="Times New Roman" pitchFamily="18" charset="0"/>
                <a:cs typeface="Times New Roman" pitchFamily="18" charset="0"/>
              </a:rPr>
              <a:t>nay tiến bộ khoa học kỹ thuật phát triển nhanh chóng và nhờ đó mà tạo ra ngày càng nhiều công nghệ mới đã tạo điều kiện thuận lợi để xác lập và duy trì sản xuất cân đối trong doanh nghiệp.</a:t>
            </a:r>
          </a:p>
        </p:txBody>
      </p:sp>
      <p:sp>
        <p:nvSpPr>
          <p:cNvPr id="34"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55" name="Rounded Rectangle 4"/>
          <p:cNvSpPr/>
          <p:nvPr/>
        </p:nvSpPr>
        <p:spPr>
          <a:xfrm>
            <a:off x="-1" y="858042"/>
            <a:ext cx="9144001" cy="469556"/>
          </a:xfrm>
          <a:prstGeom prst="rect">
            <a:avLst/>
          </a:prstGeom>
          <a:solidFill>
            <a:schemeClr val="tx2">
              <a:lumMod val="20000"/>
              <a:lumOff val="80000"/>
            </a:schemeClr>
          </a:solidFill>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lvl="0" algn="ctr" defTabSz="889000" rtl="0">
              <a:lnSpc>
                <a:spcPct val="100000"/>
              </a:lnSpc>
              <a:spcBef>
                <a:spcPct val="0"/>
              </a:spcBef>
              <a:spcAft>
                <a:spcPts val="0"/>
              </a:spcAft>
            </a:pPr>
            <a:r>
              <a:rPr lang="vi-VN" sz="2200" b="1" i="0" kern="1200" dirty="0" smtClean="0">
                <a:latin typeface="Times New Roman" pitchFamily="18" charset="0"/>
                <a:cs typeface="Times New Roman" pitchFamily="18" charset="0"/>
              </a:rPr>
              <a:t>2. NGUYÊN LÝ CƠ BẢN</a:t>
            </a:r>
            <a:r>
              <a:rPr lang="en-US" sz="2200" b="1" i="0" kern="1200" dirty="0" smtClean="0">
                <a:latin typeface="Times New Roman" pitchFamily="18" charset="0"/>
                <a:cs typeface="Times New Roman" pitchFamily="18" charset="0"/>
              </a:rPr>
              <a:t> </a:t>
            </a:r>
            <a:r>
              <a:rPr lang="vi-VN" sz="2200" b="1" i="0" kern="1200" dirty="0" smtClean="0">
                <a:latin typeface="Times New Roman" pitchFamily="18" charset="0"/>
                <a:cs typeface="Times New Roman" pitchFamily="18" charset="0"/>
              </a:rPr>
              <a:t>TỔ CHỨC QUẢN LÝ SẢN </a:t>
            </a:r>
            <a:r>
              <a:rPr lang="vi-VN" sz="2200" b="1" i="0" kern="1200" dirty="0" smtClean="0">
                <a:latin typeface="Times New Roman" pitchFamily="18" charset="0"/>
                <a:cs typeface="Times New Roman" pitchFamily="18" charset="0"/>
              </a:rPr>
              <a:t>XUẤ</a:t>
            </a:r>
            <a:r>
              <a:rPr lang="en-US" sz="2200" b="1" i="0" kern="1200" dirty="0" smtClean="0">
                <a:latin typeface="Times New Roman" pitchFamily="18" charset="0"/>
                <a:cs typeface="Times New Roman" pitchFamily="18" charset="0"/>
              </a:rPr>
              <a:t>T</a:t>
            </a:r>
            <a:endParaRPr lang="en-US" sz="2200" b="1" kern="1200" dirty="0">
              <a:latin typeface="Times New Roman" pitchFamily="18" charset="0"/>
              <a:cs typeface="Times New Roman" pitchFamily="18" charset="0"/>
            </a:endParaRPr>
          </a:p>
        </p:txBody>
      </p:sp>
      <p:sp>
        <p:nvSpPr>
          <p:cNvPr id="53" name="Rounded Rectangle 6"/>
          <p:cNvSpPr/>
          <p:nvPr/>
        </p:nvSpPr>
        <p:spPr>
          <a:xfrm>
            <a:off x="0" y="1356537"/>
            <a:ext cx="9144000" cy="458587"/>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a:lnSpc>
                <a:spcPct val="90000"/>
              </a:lnSpc>
              <a:spcBef>
                <a:spcPct val="0"/>
              </a:spcBef>
              <a:spcAft>
                <a:spcPct val="35000"/>
              </a:spcAft>
            </a:pPr>
            <a:r>
              <a:rPr lang="en-US" sz="2200" b="1" dirty="0" smtClean="0">
                <a:latin typeface="Times New Roman" pitchFamily="18" charset="0"/>
                <a:cs typeface="Times New Roman" pitchFamily="18" charset="0"/>
              </a:rPr>
              <a:t>ĐẢM BẢO </a:t>
            </a:r>
            <a:r>
              <a:rPr lang="vi-VN" sz="2200" b="1" dirty="0" smtClean="0">
                <a:latin typeface="Times New Roman" pitchFamily="18" charset="0"/>
                <a:cs typeface="Times New Roman" pitchFamily="18" charset="0"/>
              </a:rPr>
              <a:t>TÍNH CÂN ĐỐI</a:t>
            </a:r>
            <a:endParaRPr lang="en-US" sz="2200" b="1" kern="1200" dirty="0">
              <a:latin typeface="Times New Roman" pitchFamily="18" charset="0"/>
              <a:cs typeface="Times New Roman" pitchFamily="18" charset="0"/>
            </a:endParaRPr>
          </a:p>
        </p:txBody>
      </p:sp>
      <p:sp>
        <p:nvSpPr>
          <p:cNvPr id="51" name="Rounded Rectangle 8"/>
          <p:cNvSpPr/>
          <p:nvPr/>
        </p:nvSpPr>
        <p:spPr>
          <a:xfrm>
            <a:off x="0" y="1905000"/>
            <a:ext cx="9113496" cy="3071610"/>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just" defTabSz="889000">
              <a:lnSpc>
                <a:spcPct val="90000"/>
              </a:lnSpc>
              <a:spcBef>
                <a:spcPct val="0"/>
              </a:spcBef>
              <a:spcAft>
                <a:spcPct val="35000"/>
              </a:spcAft>
            </a:pPr>
            <a:r>
              <a:rPr lang="vi-VN" sz="2400" dirty="0">
                <a:latin typeface="Times New Roman" pitchFamily="18" charset="0"/>
                <a:cs typeface="Times New Roman" pitchFamily="18" charset="0"/>
              </a:rPr>
              <a:t>Cân đối được coi là một nguyên tắc của tổ chức quản lý sản xuất trong mỗi doanh nghiệp, xí </a:t>
            </a:r>
            <a:r>
              <a:rPr lang="vi-VN" sz="2400" dirty="0" smtClean="0">
                <a:latin typeface="Times New Roman" pitchFamily="18" charset="0"/>
                <a:cs typeface="Times New Roman" pitchFamily="18" charset="0"/>
              </a:rPr>
              <a:t>nghiệp.</a:t>
            </a:r>
            <a:endParaRPr lang="en-US" sz="2400" dirty="0" smtClean="0">
              <a:latin typeface="Times New Roman" pitchFamily="18" charset="0"/>
              <a:cs typeface="Times New Roman" pitchFamily="18" charset="0"/>
            </a:endParaRPr>
          </a:p>
          <a:p>
            <a:pPr lvl="0" algn="just" defTabSz="889000">
              <a:lnSpc>
                <a:spcPct val="90000"/>
              </a:lnSpc>
              <a:spcBef>
                <a:spcPct val="0"/>
              </a:spcBef>
              <a:spcAft>
                <a:spcPct val="35000"/>
              </a:spcAft>
            </a:pPr>
            <a:r>
              <a:rPr lang="vi-VN" sz="2400" dirty="0" smtClean="0">
                <a:latin typeface="Times New Roman" pitchFamily="18" charset="0"/>
                <a:cs typeface="Times New Roman" pitchFamily="18" charset="0"/>
              </a:rPr>
              <a:t>Thể hiện mối </a:t>
            </a:r>
            <a:r>
              <a:rPr lang="vi-VN" sz="2400" dirty="0">
                <a:latin typeface="Times New Roman" pitchFamily="18" charset="0"/>
                <a:cs typeface="Times New Roman" pitchFamily="18" charset="0"/>
              </a:rPr>
              <a:t>quan hệ tỉ lệ thích hợp giữa công suất và thiết bị, máy móc, khả năng lao động, số lượng và chất lượng của nguyên vật liệu đưa vào sản </a:t>
            </a:r>
            <a:r>
              <a:rPr lang="vi-VN" sz="2400" dirty="0" smtClean="0">
                <a:latin typeface="Times New Roman" pitchFamily="18" charset="0"/>
                <a:cs typeface="Times New Roman" pitchFamily="18" charset="0"/>
              </a:rPr>
              <a:t>xuất.</a:t>
            </a:r>
            <a:endParaRPr lang="en-US" sz="2400" dirty="0" smtClean="0">
              <a:latin typeface="Times New Roman" pitchFamily="18" charset="0"/>
              <a:cs typeface="Times New Roman" pitchFamily="18" charset="0"/>
            </a:endParaRPr>
          </a:p>
          <a:p>
            <a:pPr lvl="0" algn="just" defTabSz="889000">
              <a:lnSpc>
                <a:spcPct val="90000"/>
              </a:lnSpc>
              <a:spcBef>
                <a:spcPct val="0"/>
              </a:spcBef>
              <a:spcAft>
                <a:spcPct val="35000"/>
              </a:spcAft>
            </a:pPr>
            <a:r>
              <a:rPr lang="vi-VN" sz="2400" dirty="0" smtClean="0">
                <a:latin typeface="Times New Roman" pitchFamily="18" charset="0"/>
                <a:cs typeface="Times New Roman" pitchFamily="18" charset="0"/>
              </a:rPr>
              <a:t>Mối </a:t>
            </a:r>
            <a:r>
              <a:rPr lang="vi-VN" sz="2400" dirty="0">
                <a:latin typeface="Times New Roman" pitchFamily="18" charset="0"/>
                <a:cs typeface="Times New Roman" pitchFamily="18" charset="0"/>
              </a:rPr>
              <a:t>quan hệ này nằm trong trạng thái động. Vì vậy nếu một trong những yếu tố thay đổi thì tất yếu phải xác lập lại mối quan hệ tỉ lệ mới nhằm đẩy mạnh sản xuất phát triển với hiệu quả ngày càng cao</a:t>
            </a:r>
            <a:r>
              <a:rPr lang="vi-VN"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Tree>
    <p:extLst>
      <p:ext uri="{BB962C8B-B14F-4D97-AF65-F5344CB8AC3E}">
        <p14:creationId xmlns:p14="http://schemas.microsoft.com/office/powerpoint/2010/main" val="28730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barn(inVertical)">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
                                            <p:bg/>
                                          </p:spTgt>
                                        </p:tgtEl>
                                        <p:attrNameLst>
                                          <p:attrName>style.visibility</p:attrName>
                                        </p:attrNameLst>
                                      </p:cBhvr>
                                      <p:to>
                                        <p:strVal val="visible"/>
                                      </p:to>
                                    </p:set>
                                    <p:animEffect transition="in" filter="wipe(left)">
                                      <p:cBhvr>
                                        <p:cTn id="12" dur="500"/>
                                        <p:tgtEl>
                                          <p:spTgt spid="51">
                                            <p:bg/>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1">
                                            <p:txEl>
                                              <p:pRg st="0" end="0"/>
                                            </p:txEl>
                                          </p:spTgt>
                                        </p:tgtEl>
                                        <p:attrNameLst>
                                          <p:attrName>style.visibility</p:attrName>
                                        </p:attrNameLst>
                                      </p:cBhvr>
                                      <p:to>
                                        <p:strVal val="visible"/>
                                      </p:to>
                                    </p:set>
                                    <p:animEffect transition="in" filter="wipe(left)">
                                      <p:cBhvr>
                                        <p:cTn id="15" dur="500"/>
                                        <p:tgtEl>
                                          <p:spTgt spid="5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1">
                                            <p:txEl>
                                              <p:pRg st="1" end="1"/>
                                            </p:txEl>
                                          </p:spTgt>
                                        </p:tgtEl>
                                        <p:attrNameLst>
                                          <p:attrName>style.visibility</p:attrName>
                                        </p:attrNameLst>
                                      </p:cBhvr>
                                      <p:to>
                                        <p:strVal val="visible"/>
                                      </p:to>
                                    </p:set>
                                    <p:animEffect transition="in" filter="wipe(left)">
                                      <p:cBhvr>
                                        <p:cTn id="20" dur="500"/>
                                        <p:tgtEl>
                                          <p:spTgt spid="51">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1">
                                            <p:txEl>
                                              <p:pRg st="2" end="2"/>
                                            </p:txEl>
                                          </p:spTgt>
                                        </p:tgtEl>
                                        <p:attrNameLst>
                                          <p:attrName>style.visibility</p:attrName>
                                        </p:attrNameLst>
                                      </p:cBhvr>
                                      <p:to>
                                        <p:strVal val="visible"/>
                                      </p:to>
                                    </p:set>
                                    <p:animEffect transition="in" filter="wipe(left)">
                                      <p:cBhvr>
                                        <p:cTn id="25" dur="500"/>
                                        <p:tgtEl>
                                          <p:spTgt spid="51">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53" grpId="0" animBg="1"/>
      <p:bldP spid="51"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11:03:58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9</a:t>
            </a:fld>
            <a:endParaRPr lang="en-US"/>
          </a:p>
        </p:txBody>
      </p:sp>
      <p:sp>
        <p:nvSpPr>
          <p:cNvPr id="18" name="Rounded Rectangle 4"/>
          <p:cNvSpPr/>
          <p:nvPr/>
        </p:nvSpPr>
        <p:spPr>
          <a:xfrm>
            <a:off x="-23778" y="3005265"/>
            <a:ext cx="9167778" cy="1109535"/>
          </a:xfrm>
          <a:prstGeom prst="rect">
            <a:avLst/>
          </a:prstGeom>
          <a:ln/>
        </p:spPr>
        <p:style>
          <a:lnRef idx="0">
            <a:schemeClr val="accent4"/>
          </a:lnRef>
          <a:fillRef idx="3">
            <a:schemeClr val="accent4"/>
          </a:fillRef>
          <a:effectRef idx="3">
            <a:schemeClr val="accent4"/>
          </a:effectRef>
          <a:fontRef idx="minor">
            <a:schemeClr val="lt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200" b="1" dirty="0">
                <a:latin typeface="Times New Roman" pitchFamily="18" charset="0"/>
                <a:cs typeface="Times New Roman" pitchFamily="18" charset="0"/>
              </a:rPr>
              <a:t>Sự nhịp nhàng trong sản xuất chịu sự tác động của nhiều nhân tố trong mỗi doanh nghiệp, xí </a:t>
            </a:r>
            <a:r>
              <a:rPr lang="vi-VN" sz="2200" b="1" dirty="0" smtClean="0">
                <a:latin typeface="Times New Roman" pitchFamily="18" charset="0"/>
                <a:cs typeface="Times New Roman" pitchFamily="18" charset="0"/>
              </a:rPr>
              <a:t>nghiệp</a:t>
            </a:r>
            <a:r>
              <a:rPr lang="en-US" sz="2200" b="1" dirty="0" smtClean="0">
                <a:latin typeface="Times New Roman" pitchFamily="18" charset="0"/>
                <a:cs typeface="Times New Roman" pitchFamily="18" charset="0"/>
              </a:rPr>
              <a:t>.</a:t>
            </a:r>
            <a:endParaRPr lang="en-US" sz="2200" b="1" dirty="0">
              <a:latin typeface="Times New Roman" pitchFamily="18" charset="0"/>
              <a:cs typeface="Times New Roman" pitchFamily="18" charset="0"/>
            </a:endParaRPr>
          </a:p>
          <a:p>
            <a:pPr lvl="0" algn="just" defTabSz="444500">
              <a:lnSpc>
                <a:spcPct val="90000"/>
              </a:lnSpc>
              <a:spcBef>
                <a:spcPct val="0"/>
              </a:spcBef>
              <a:spcAft>
                <a:spcPct val="35000"/>
              </a:spcAft>
            </a:pPr>
            <a:r>
              <a:rPr lang="vi-VN" sz="2200" b="1" dirty="0" smtClean="0">
                <a:latin typeface="Times New Roman" pitchFamily="18" charset="0"/>
                <a:cs typeface="Times New Roman" pitchFamily="18" charset="0"/>
              </a:rPr>
              <a:t>Đảm bảo </a:t>
            </a:r>
            <a:r>
              <a:rPr lang="vi-VN" sz="2200" b="1" dirty="0">
                <a:latin typeface="Times New Roman" pitchFamily="18" charset="0"/>
                <a:cs typeface="Times New Roman" pitchFamily="18" charset="0"/>
              </a:rPr>
              <a:t>sản xuất nhịp nhàng </a:t>
            </a:r>
            <a:r>
              <a:rPr lang="en-US" sz="2200" b="1" dirty="0" smtClean="0">
                <a:latin typeface="Times New Roman" pitchFamily="18" charset="0"/>
                <a:cs typeface="Times New Roman" pitchFamily="18" charset="0"/>
              </a:rPr>
              <a:t>sẽ </a:t>
            </a:r>
            <a:r>
              <a:rPr lang="vi-VN" sz="2200" b="1" dirty="0" smtClean="0">
                <a:latin typeface="Times New Roman" pitchFamily="18" charset="0"/>
                <a:cs typeface="Times New Roman" pitchFamily="18" charset="0"/>
              </a:rPr>
              <a:t>đem </a:t>
            </a:r>
            <a:r>
              <a:rPr lang="vi-VN" sz="2200" b="1" dirty="0">
                <a:latin typeface="Times New Roman" pitchFamily="18" charset="0"/>
                <a:cs typeface="Times New Roman" pitchFamily="18" charset="0"/>
              </a:rPr>
              <a:t>lại những tác động rất thiết thực sau:</a:t>
            </a:r>
            <a:endParaRPr lang="en-US" sz="2200" b="1" kern="1200" dirty="0">
              <a:latin typeface="Times New Roman" pitchFamily="18" charset="0"/>
              <a:cs typeface="Times New Roman" pitchFamily="18" charset="0"/>
            </a:endParaRPr>
          </a:p>
        </p:txBody>
      </p:sp>
      <p:sp>
        <p:nvSpPr>
          <p:cNvPr id="16" name="Rounded Rectangle 6"/>
          <p:cNvSpPr/>
          <p:nvPr/>
        </p:nvSpPr>
        <p:spPr>
          <a:xfrm>
            <a:off x="34360" y="4253264"/>
            <a:ext cx="3089840" cy="2071336"/>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400" dirty="0" smtClean="0">
                <a:latin typeface="Times New Roman" pitchFamily="18" charset="0"/>
                <a:cs typeface="Times New Roman" pitchFamily="18" charset="0"/>
              </a:rPr>
              <a:t>Thực </a:t>
            </a:r>
            <a:r>
              <a:rPr lang="vi-VN" sz="2400" dirty="0">
                <a:latin typeface="Times New Roman" pitchFamily="18" charset="0"/>
                <a:cs typeface="Times New Roman" pitchFamily="18" charset="0"/>
              </a:rPr>
              <a:t>hiện có hiệu quả các hợp đồng đã ký kết, bảo đảm việc cung ứng sản phẩm cho nhu cầu của thị trường và xã hội một cách đều đặn</a:t>
            </a:r>
            <a:r>
              <a:rPr lang="vi-VN"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14" name="Rounded Rectangle 8"/>
          <p:cNvSpPr/>
          <p:nvPr/>
        </p:nvSpPr>
        <p:spPr>
          <a:xfrm>
            <a:off x="3421007" y="4253264"/>
            <a:ext cx="3216386" cy="2071336"/>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400" dirty="0" smtClean="0">
                <a:latin typeface="Times New Roman" pitchFamily="18" charset="0"/>
                <a:cs typeface="Times New Roman" pitchFamily="18" charset="0"/>
              </a:rPr>
              <a:t>Khắc </a:t>
            </a:r>
            <a:r>
              <a:rPr lang="vi-VN" sz="2400" dirty="0">
                <a:latin typeface="Times New Roman" pitchFamily="18" charset="0"/>
                <a:cs typeface="Times New Roman" pitchFamily="18" charset="0"/>
              </a:rPr>
              <a:t>phục được trình trạng sản xuất khi thì thong thả cầm chừng, khi thì vội vã khẩn trương, gây nên những lãng phí về sức người, sức của</a:t>
            </a:r>
            <a:r>
              <a:rPr lang="vi-VN"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10" name="Rounded Rectangle 12"/>
          <p:cNvSpPr/>
          <p:nvPr/>
        </p:nvSpPr>
        <p:spPr>
          <a:xfrm>
            <a:off x="6934200" y="4253264"/>
            <a:ext cx="2162736" cy="2071336"/>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vi-VN" sz="2400" dirty="0" smtClean="0">
                <a:latin typeface="Times New Roman" pitchFamily="18" charset="0"/>
                <a:cs typeface="Times New Roman" pitchFamily="18" charset="0"/>
              </a:rPr>
              <a:t>Đảm </a:t>
            </a:r>
            <a:r>
              <a:rPr lang="vi-VN" sz="2400" dirty="0">
                <a:latin typeface="Times New Roman" pitchFamily="18" charset="0"/>
                <a:cs typeface="Times New Roman" pitchFamily="18" charset="0"/>
              </a:rPr>
              <a:t>bảo thực hiện tốt nhiệm vụ và mối quan hệ hợp tác, liên kết các đơn vị kinh tế khác.</a:t>
            </a:r>
          </a:p>
        </p:txBody>
      </p:sp>
      <p:sp>
        <p:nvSpPr>
          <p:cNvPr id="34"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55" name="Rounded Rectangle 4"/>
          <p:cNvSpPr/>
          <p:nvPr/>
        </p:nvSpPr>
        <p:spPr>
          <a:xfrm>
            <a:off x="-1" y="858042"/>
            <a:ext cx="9144001" cy="469556"/>
          </a:xfrm>
          <a:prstGeom prst="rect">
            <a:avLst/>
          </a:prstGeom>
          <a:solidFill>
            <a:schemeClr val="tx2">
              <a:lumMod val="20000"/>
              <a:lumOff val="80000"/>
            </a:schemeClr>
          </a:solidFill>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lvl="0" algn="ctr" defTabSz="889000" rtl="0">
              <a:lnSpc>
                <a:spcPct val="100000"/>
              </a:lnSpc>
              <a:spcBef>
                <a:spcPct val="0"/>
              </a:spcBef>
              <a:spcAft>
                <a:spcPts val="0"/>
              </a:spcAft>
            </a:pPr>
            <a:r>
              <a:rPr lang="vi-VN" sz="2200" b="1" i="0" kern="1200" dirty="0" smtClean="0">
                <a:latin typeface="Times New Roman" pitchFamily="18" charset="0"/>
                <a:cs typeface="Times New Roman" pitchFamily="18" charset="0"/>
              </a:rPr>
              <a:t>2. NGUYÊN LÝ CƠ BẢN</a:t>
            </a:r>
            <a:r>
              <a:rPr lang="en-US" sz="2200" b="1" i="0" kern="1200" dirty="0" smtClean="0">
                <a:latin typeface="Times New Roman" pitchFamily="18" charset="0"/>
                <a:cs typeface="Times New Roman" pitchFamily="18" charset="0"/>
              </a:rPr>
              <a:t> </a:t>
            </a:r>
            <a:r>
              <a:rPr lang="vi-VN" sz="2200" b="1" i="0" kern="1200" dirty="0" smtClean="0">
                <a:latin typeface="Times New Roman" pitchFamily="18" charset="0"/>
                <a:cs typeface="Times New Roman" pitchFamily="18" charset="0"/>
              </a:rPr>
              <a:t>TỔ CHỨC QUẢN LÝ SẢN </a:t>
            </a:r>
            <a:r>
              <a:rPr lang="vi-VN" sz="2200" b="1" i="0" kern="1200" dirty="0" smtClean="0">
                <a:latin typeface="Times New Roman" pitchFamily="18" charset="0"/>
                <a:cs typeface="Times New Roman" pitchFamily="18" charset="0"/>
              </a:rPr>
              <a:t>XUẤ</a:t>
            </a:r>
            <a:r>
              <a:rPr lang="en-US" sz="2200" b="1" i="0" kern="1200" dirty="0" smtClean="0">
                <a:latin typeface="Times New Roman" pitchFamily="18" charset="0"/>
                <a:cs typeface="Times New Roman" pitchFamily="18" charset="0"/>
              </a:rPr>
              <a:t>T</a:t>
            </a:r>
            <a:endParaRPr lang="en-US" sz="2200" b="1" kern="1200" dirty="0">
              <a:latin typeface="Times New Roman" pitchFamily="18" charset="0"/>
              <a:cs typeface="Times New Roman" pitchFamily="18" charset="0"/>
            </a:endParaRPr>
          </a:p>
        </p:txBody>
      </p:sp>
      <p:sp>
        <p:nvSpPr>
          <p:cNvPr id="53" name="Rounded Rectangle 6"/>
          <p:cNvSpPr/>
          <p:nvPr/>
        </p:nvSpPr>
        <p:spPr>
          <a:xfrm>
            <a:off x="-23778" y="1356537"/>
            <a:ext cx="9167778" cy="458587"/>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a:lnSpc>
                <a:spcPct val="90000"/>
              </a:lnSpc>
              <a:spcBef>
                <a:spcPct val="0"/>
              </a:spcBef>
              <a:spcAft>
                <a:spcPct val="35000"/>
              </a:spcAft>
            </a:pPr>
            <a:r>
              <a:rPr lang="en-US" sz="2200" b="1" dirty="0">
                <a:latin typeface="Times New Roman" pitchFamily="18" charset="0"/>
                <a:cs typeface="Times New Roman" pitchFamily="18" charset="0"/>
              </a:rPr>
              <a:t>ĐẢM BẢO </a:t>
            </a:r>
            <a:r>
              <a:rPr lang="vi-VN" sz="2200" b="1" dirty="0" smtClean="0">
                <a:latin typeface="Times New Roman" pitchFamily="18" charset="0"/>
                <a:cs typeface="Times New Roman" pitchFamily="18" charset="0"/>
              </a:rPr>
              <a:t>TÍNH NHỊP NHÀNG</a:t>
            </a:r>
            <a:endParaRPr lang="en-US" sz="2200" b="1" kern="1200" dirty="0">
              <a:latin typeface="Times New Roman" pitchFamily="18" charset="0"/>
              <a:cs typeface="Times New Roman" pitchFamily="18" charset="0"/>
            </a:endParaRPr>
          </a:p>
        </p:txBody>
      </p:sp>
      <p:sp>
        <p:nvSpPr>
          <p:cNvPr id="51" name="Rounded Rectangle 8"/>
          <p:cNvSpPr/>
          <p:nvPr/>
        </p:nvSpPr>
        <p:spPr>
          <a:xfrm>
            <a:off x="-23778" y="1828800"/>
            <a:ext cx="9137274" cy="1151084"/>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just" defTabSz="889000">
              <a:lnSpc>
                <a:spcPct val="90000"/>
              </a:lnSpc>
              <a:spcBef>
                <a:spcPct val="0"/>
              </a:spcBef>
              <a:spcAft>
                <a:spcPct val="35000"/>
              </a:spcAft>
            </a:pPr>
            <a:r>
              <a:rPr lang="vi-VN" sz="2400" dirty="0" smtClean="0">
                <a:latin typeface="Times New Roman" pitchFamily="18" charset="0"/>
                <a:cs typeface="Times New Roman" pitchFamily="18" charset="0"/>
              </a:rPr>
              <a:t>Sản xuất </a:t>
            </a:r>
            <a:r>
              <a:rPr lang="vi-VN" sz="2400" dirty="0">
                <a:latin typeface="Times New Roman" pitchFamily="18" charset="0"/>
                <a:cs typeface="Times New Roman" pitchFamily="18" charset="0"/>
              </a:rPr>
              <a:t>được coi là nhịp nhàng khi nào số lượng sản phẩm sản xuất ra trong từng khoản thời gian đã qui định (giờ, ca, ngày, đêm,…) phải bằng nhau.</a:t>
            </a:r>
            <a:endParaRPr lang="en-US" sz="2400" kern="1200" dirty="0">
              <a:latin typeface="Times New Roman" pitchFamily="18" charset="0"/>
              <a:cs typeface="Times New Roman" pitchFamily="18" charset="0"/>
            </a:endParaRPr>
          </a:p>
        </p:txBody>
      </p:sp>
    </p:spTree>
    <p:extLst>
      <p:ext uri="{BB962C8B-B14F-4D97-AF65-F5344CB8AC3E}">
        <p14:creationId xmlns:p14="http://schemas.microsoft.com/office/powerpoint/2010/main" val="335526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1)">
                                      <p:cBhvr>
                                        <p:cTn id="7" dur="10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barn(inVertical)">
                                      <p:cBhvr>
                                        <p:cTn id="12" dur="10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18">
                                            <p:bg/>
                                          </p:spTgt>
                                        </p:tgtEl>
                                        <p:attrNameLst>
                                          <p:attrName>style.visibility</p:attrName>
                                        </p:attrNameLst>
                                      </p:cBhvr>
                                      <p:to>
                                        <p:strVal val="visible"/>
                                      </p:to>
                                    </p:set>
                                    <p:animEffect transition="in" filter="fade">
                                      <p:cBhvr>
                                        <p:cTn id="17" dur="1000"/>
                                        <p:tgtEl>
                                          <p:spTgt spid="18">
                                            <p:bg/>
                                          </p:spTgt>
                                        </p:tgtEl>
                                      </p:cBhvr>
                                    </p:animEffect>
                                    <p:anim calcmode="lin" valueType="num">
                                      <p:cBhvr>
                                        <p:cTn id="18" dur="1000" fill="hold"/>
                                        <p:tgtEl>
                                          <p:spTgt spid="18">
                                            <p:bg/>
                                          </p:spTgt>
                                        </p:tgtEl>
                                        <p:attrNameLst>
                                          <p:attrName>ppt_x</p:attrName>
                                        </p:attrNameLst>
                                      </p:cBhvr>
                                      <p:tavLst>
                                        <p:tav tm="0">
                                          <p:val>
                                            <p:strVal val="#ppt_x"/>
                                          </p:val>
                                        </p:tav>
                                        <p:tav tm="100000">
                                          <p:val>
                                            <p:strVal val="#ppt_x"/>
                                          </p:val>
                                        </p:tav>
                                      </p:tavLst>
                                    </p:anim>
                                    <p:anim calcmode="lin" valueType="num">
                                      <p:cBhvr>
                                        <p:cTn id="19" dur="1000" fill="hold"/>
                                        <p:tgtEl>
                                          <p:spTgt spid="18">
                                            <p:bg/>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fade">
                                      <p:cBhvr>
                                        <p:cTn id="22" dur="1000"/>
                                        <p:tgtEl>
                                          <p:spTgt spid="18">
                                            <p:txEl>
                                              <p:pRg st="0" end="0"/>
                                            </p:txEl>
                                          </p:spTgt>
                                        </p:tgtEl>
                                      </p:cBhvr>
                                    </p:animEffect>
                                    <p:anim calcmode="lin" valueType="num">
                                      <p:cBhvr>
                                        <p:cTn id="23"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18">
                                            <p:txEl>
                                              <p:pRg st="1" end="1"/>
                                            </p:txEl>
                                          </p:spTgt>
                                        </p:tgtEl>
                                        <p:attrNameLst>
                                          <p:attrName>style.visibility</p:attrName>
                                        </p:attrNameLst>
                                      </p:cBhvr>
                                      <p:to>
                                        <p:strVal val="visible"/>
                                      </p:to>
                                    </p:set>
                                    <p:animEffect transition="in" filter="fade">
                                      <p:cBhvr>
                                        <p:cTn id="29" dur="1000"/>
                                        <p:tgtEl>
                                          <p:spTgt spid="18">
                                            <p:txEl>
                                              <p:pRg st="1" end="1"/>
                                            </p:txEl>
                                          </p:spTgt>
                                        </p:tgtEl>
                                      </p:cBhvr>
                                    </p:animEffect>
                                    <p:anim calcmode="lin" valueType="num">
                                      <p:cBhvr>
                                        <p:cTn id="30" dur="10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1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0-#ppt_w/2"/>
                                          </p:val>
                                        </p:tav>
                                        <p:tav tm="100000">
                                          <p:val>
                                            <p:strVal val="#ppt_x"/>
                                          </p:val>
                                        </p:tav>
                                      </p:tavLst>
                                    </p:anim>
                                    <p:anim calcmode="lin" valueType="num">
                                      <p:cBhvr additive="base">
                                        <p:cTn id="37"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1+#ppt_w/2"/>
                                          </p:val>
                                        </p:tav>
                                        <p:tav tm="100000">
                                          <p:val>
                                            <p:strVal val="#ppt_x"/>
                                          </p:val>
                                        </p:tav>
                                      </p:tavLst>
                                    </p:anim>
                                    <p:anim calcmode="lin" valueType="num">
                                      <p:cBhvr additive="base">
                                        <p:cTn id="49"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animBg="1"/>
      <p:bldP spid="16" grpId="0" animBg="1"/>
      <p:bldP spid="14" grpId="0" animBg="1"/>
      <p:bldP spid="10" grpId="0" animBg="1"/>
      <p:bldP spid="53" grpId="0" animBg="1"/>
      <p:bldP spid="5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30/09/2016 11:04:04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10</a:t>
            </a:fld>
            <a:endParaRPr lang="en-US"/>
          </a:p>
        </p:txBody>
      </p:sp>
      <p:sp>
        <p:nvSpPr>
          <p:cNvPr id="18" name="Rounded Rectangle 4"/>
          <p:cNvSpPr/>
          <p:nvPr/>
        </p:nvSpPr>
        <p:spPr>
          <a:xfrm>
            <a:off x="-23778" y="4572000"/>
            <a:ext cx="9167778" cy="353943"/>
          </a:xfrm>
          <a:prstGeom prst="rect">
            <a:avLst/>
          </a:prstGeom>
          <a:ln/>
        </p:spPr>
        <p:style>
          <a:lnRef idx="0">
            <a:schemeClr val="accent4"/>
          </a:lnRef>
          <a:fillRef idx="3">
            <a:schemeClr val="accent4"/>
          </a:fillRef>
          <a:effectRef idx="3">
            <a:schemeClr val="accent4"/>
          </a:effectRef>
          <a:fontRef idx="minor">
            <a:schemeClr val="lt1"/>
          </a:fontRef>
        </p:style>
        <p:txBody>
          <a:bodyPr spcFirstLastPara="0" vert="horz" wrap="square" lIns="38100" tIns="38100" rIns="38100" bIns="38100" numCol="1" spcCol="1270" anchor="ctr" anchorCtr="0">
            <a:spAutoFit/>
          </a:bodyPr>
          <a:lstStyle/>
          <a:p>
            <a:pPr lvl="0" algn="ctr" defTabSz="444500">
              <a:lnSpc>
                <a:spcPct val="90000"/>
              </a:lnSpc>
              <a:spcBef>
                <a:spcPct val="0"/>
              </a:spcBef>
              <a:spcAft>
                <a:spcPct val="35000"/>
              </a:spcAft>
            </a:pPr>
            <a:r>
              <a:rPr lang="en-US" sz="2000" b="1" kern="1200" dirty="0" smtClean="0">
                <a:latin typeface="Times New Roman" pitchFamily="18" charset="0"/>
                <a:cs typeface="Times New Roman" pitchFamily="18" charset="0"/>
              </a:rPr>
              <a:t>Thực hiện các </a:t>
            </a:r>
            <a:r>
              <a:rPr lang="en-US" sz="2000" b="1" kern="1200" dirty="0" smtClean="0">
                <a:latin typeface="Times New Roman" pitchFamily="18" charset="0"/>
                <a:cs typeface="Times New Roman" pitchFamily="18" charset="0"/>
              </a:rPr>
              <a:t>biện pháp trên sẽ đem lại </a:t>
            </a:r>
            <a:r>
              <a:rPr lang="en-US" sz="2000" b="1" kern="1200" dirty="0" smtClean="0">
                <a:latin typeface="Times New Roman" pitchFamily="18" charset="0"/>
                <a:cs typeface="Times New Roman" pitchFamily="18" charset="0"/>
              </a:rPr>
              <a:t>tác </a:t>
            </a:r>
            <a:r>
              <a:rPr lang="en-US" sz="2000" b="1" kern="1200" dirty="0" smtClean="0">
                <a:latin typeface="Times New Roman" pitchFamily="18" charset="0"/>
                <a:cs typeface="Times New Roman" pitchFamily="18" charset="0"/>
              </a:rPr>
              <a:t>dụng </a:t>
            </a:r>
            <a:r>
              <a:rPr lang="en-US" sz="2000" b="1" kern="1200" dirty="0" smtClean="0">
                <a:latin typeface="Times New Roman" pitchFamily="18" charset="0"/>
                <a:cs typeface="Times New Roman" pitchFamily="18" charset="0"/>
              </a:rPr>
              <a:t>sau</a:t>
            </a:r>
            <a:endParaRPr lang="en-US" sz="2000" b="1" kern="1200" dirty="0">
              <a:latin typeface="Times New Roman" pitchFamily="18" charset="0"/>
              <a:cs typeface="Times New Roman" pitchFamily="18" charset="0"/>
            </a:endParaRPr>
          </a:p>
        </p:txBody>
      </p:sp>
      <p:sp>
        <p:nvSpPr>
          <p:cNvPr id="16" name="Rounded Rectangle 6"/>
          <p:cNvSpPr/>
          <p:nvPr/>
        </p:nvSpPr>
        <p:spPr>
          <a:xfrm>
            <a:off x="34361" y="5278159"/>
            <a:ext cx="1916780" cy="907941"/>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en-US" sz="2000" kern="1200" dirty="0" smtClean="0">
                <a:latin typeface="Times New Roman" pitchFamily="18" charset="0"/>
                <a:cs typeface="Times New Roman" pitchFamily="18" charset="0"/>
              </a:rPr>
              <a:t>Tiết </a:t>
            </a:r>
            <a:r>
              <a:rPr lang="en-US" sz="2000" kern="1200" dirty="0" smtClean="0">
                <a:latin typeface="Times New Roman" pitchFamily="18" charset="0"/>
                <a:cs typeface="Times New Roman" pitchFamily="18" charset="0"/>
              </a:rPr>
              <a:t>kiệm thời gian lao động trong sản xuất</a:t>
            </a:r>
            <a:endParaRPr lang="en-US" sz="2000" kern="1200" dirty="0">
              <a:latin typeface="Times New Roman" pitchFamily="18" charset="0"/>
              <a:cs typeface="Times New Roman" pitchFamily="18" charset="0"/>
            </a:endParaRPr>
          </a:p>
        </p:txBody>
      </p:sp>
      <p:sp>
        <p:nvSpPr>
          <p:cNvPr id="14" name="Rounded Rectangle 8"/>
          <p:cNvSpPr/>
          <p:nvPr/>
        </p:nvSpPr>
        <p:spPr>
          <a:xfrm>
            <a:off x="2135826" y="5139660"/>
            <a:ext cx="2438400" cy="1184940"/>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en-US" sz="2000" kern="1200" dirty="0" smtClean="0">
                <a:latin typeface="Times New Roman" pitchFamily="18" charset="0"/>
                <a:cs typeface="Times New Roman" pitchFamily="18" charset="0"/>
              </a:rPr>
              <a:t>Sử </a:t>
            </a:r>
            <a:r>
              <a:rPr lang="en-US" sz="2000" kern="1200" dirty="0" smtClean="0">
                <a:latin typeface="Times New Roman" pitchFamily="18" charset="0"/>
                <a:cs typeface="Times New Roman" pitchFamily="18" charset="0"/>
              </a:rPr>
              <a:t>dụng hợp lý công suất và thời gian hoạt động của thiết bị, máy móc.</a:t>
            </a:r>
            <a:endParaRPr lang="en-US" sz="2000" kern="1200" dirty="0">
              <a:latin typeface="Times New Roman" pitchFamily="18" charset="0"/>
              <a:cs typeface="Times New Roman" pitchFamily="18" charset="0"/>
            </a:endParaRPr>
          </a:p>
        </p:txBody>
      </p:sp>
      <p:sp>
        <p:nvSpPr>
          <p:cNvPr id="12" name="Rounded Rectangle 10"/>
          <p:cNvSpPr/>
          <p:nvPr/>
        </p:nvSpPr>
        <p:spPr>
          <a:xfrm>
            <a:off x="4758911" y="5278159"/>
            <a:ext cx="1990605" cy="907941"/>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en-US" sz="2000" kern="1200" dirty="0" smtClean="0">
                <a:latin typeface="Times New Roman" pitchFamily="18" charset="0"/>
                <a:cs typeface="Times New Roman" pitchFamily="18" charset="0"/>
              </a:rPr>
              <a:t>Góp </a:t>
            </a:r>
            <a:r>
              <a:rPr lang="en-US" sz="2000" kern="1200" dirty="0" smtClean="0">
                <a:latin typeface="Times New Roman" pitchFamily="18" charset="0"/>
                <a:cs typeface="Times New Roman" pitchFamily="18" charset="0"/>
              </a:rPr>
              <a:t>phần bảo đảm sản xuất cân đối và nhịp nhàng</a:t>
            </a:r>
            <a:endParaRPr lang="en-US" sz="2000" kern="1200" dirty="0">
              <a:latin typeface="Times New Roman" pitchFamily="18" charset="0"/>
              <a:cs typeface="Times New Roman" pitchFamily="18" charset="0"/>
            </a:endParaRPr>
          </a:p>
        </p:txBody>
      </p:sp>
      <p:sp>
        <p:nvSpPr>
          <p:cNvPr id="10" name="Rounded Rectangle 12"/>
          <p:cNvSpPr/>
          <p:nvPr/>
        </p:nvSpPr>
        <p:spPr>
          <a:xfrm>
            <a:off x="6934200" y="5139660"/>
            <a:ext cx="2162736" cy="1184940"/>
          </a:xfrm>
          <a:prstGeom prst="rect">
            <a:avLst/>
          </a:prstGeom>
          <a:ln/>
          <a:scene3d>
            <a:camera prst="orthographicFront">
              <a:rot lat="0" lon="0" rev="0"/>
            </a:camera>
            <a:lightRig rig="contrasting" dir="t">
              <a:rot lat="0" lon="0" rev="1500000"/>
            </a:lightRig>
          </a:scene3d>
        </p:spPr>
        <p:style>
          <a:lnRef idx="1">
            <a:schemeClr val="accent1"/>
          </a:lnRef>
          <a:fillRef idx="2">
            <a:schemeClr val="accent1"/>
          </a:fillRef>
          <a:effectRef idx="1">
            <a:schemeClr val="accent1"/>
          </a:effectRef>
          <a:fontRef idx="minor">
            <a:schemeClr val="dk1"/>
          </a:fontRef>
        </p:style>
        <p:txBody>
          <a:bodyPr spcFirstLastPara="0" vert="horz" wrap="square" lIns="38100" tIns="38100" rIns="38100" bIns="38100" numCol="1" spcCol="1270" anchor="ctr" anchorCtr="0">
            <a:spAutoFit/>
          </a:bodyPr>
          <a:lstStyle/>
          <a:p>
            <a:pPr lvl="0" algn="just" defTabSz="444500">
              <a:lnSpc>
                <a:spcPct val="90000"/>
              </a:lnSpc>
              <a:spcBef>
                <a:spcPct val="0"/>
              </a:spcBef>
              <a:spcAft>
                <a:spcPct val="35000"/>
              </a:spcAft>
            </a:pPr>
            <a:r>
              <a:rPr lang="en-US" sz="2000" kern="1200" dirty="0" smtClean="0">
                <a:latin typeface="Times New Roman" pitchFamily="18" charset="0"/>
                <a:cs typeface="Times New Roman" pitchFamily="18" charset="0"/>
              </a:rPr>
              <a:t>Bảo </a:t>
            </a:r>
            <a:r>
              <a:rPr lang="en-US" sz="2000" kern="1200" dirty="0" smtClean="0">
                <a:latin typeface="Times New Roman" pitchFamily="18" charset="0"/>
                <a:cs typeface="Times New Roman" pitchFamily="18" charset="0"/>
              </a:rPr>
              <a:t>đảm hoàn thành kế hoạch sản xuất với hiệu quả cao</a:t>
            </a:r>
            <a:endParaRPr lang="en-US" sz="2000" kern="1200" dirty="0">
              <a:latin typeface="Times New Roman" pitchFamily="18" charset="0"/>
              <a:cs typeface="Times New Roman" pitchFamily="18" charset="0"/>
            </a:endParaRPr>
          </a:p>
        </p:txBody>
      </p:sp>
      <p:sp>
        <p:nvSpPr>
          <p:cNvPr id="34" name="Title 1"/>
          <p:cNvSpPr txBox="1">
            <a:spLocks/>
          </p:cNvSpPr>
          <p:nvPr/>
        </p:nvSpPr>
        <p:spPr>
          <a:xfrm>
            <a:off x="0" y="0"/>
            <a:ext cx="9144000" cy="8382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400" b="1" dirty="0" smtClean="0"/>
              <a:t>CHƯƠNG 2:</a:t>
            </a:r>
            <a:r>
              <a:rPr lang="en-US" sz="2400" b="1" dirty="0" smtClean="0"/>
              <a:t> </a:t>
            </a:r>
            <a:r>
              <a:rPr lang="vi-VN" sz="2400" b="1" dirty="0" smtClean="0"/>
              <a:t>NGUYÊN LÝ CƠ BẢN CỦA HỆ THỐNG TỔ CHỨC QUẢN LÝ SẢN XUẤT</a:t>
            </a:r>
            <a:endParaRPr lang="en-US" sz="2400" b="1" dirty="0"/>
          </a:p>
        </p:txBody>
      </p:sp>
      <p:sp>
        <p:nvSpPr>
          <p:cNvPr id="55" name="Rounded Rectangle 4"/>
          <p:cNvSpPr/>
          <p:nvPr/>
        </p:nvSpPr>
        <p:spPr>
          <a:xfrm>
            <a:off x="-1" y="858042"/>
            <a:ext cx="9113497" cy="469556"/>
          </a:xfrm>
          <a:prstGeom prst="rect">
            <a:avLst/>
          </a:prstGeom>
          <a:solidFill>
            <a:schemeClr val="tx2">
              <a:lumMod val="20000"/>
              <a:lumOff val="80000"/>
            </a:schemeClr>
          </a:solidFill>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76200" tIns="76200" rIns="76200" bIns="76200" numCol="1" spcCol="1270" anchor="ctr" anchorCtr="0">
            <a:noAutofit/>
          </a:bodyPr>
          <a:lstStyle/>
          <a:p>
            <a:pPr lvl="0" algn="ctr" defTabSz="889000" rtl="0">
              <a:lnSpc>
                <a:spcPct val="100000"/>
              </a:lnSpc>
              <a:spcBef>
                <a:spcPct val="0"/>
              </a:spcBef>
              <a:spcAft>
                <a:spcPts val="0"/>
              </a:spcAft>
            </a:pPr>
            <a:r>
              <a:rPr lang="vi-VN" sz="2200" b="1" i="0" kern="1200" dirty="0" smtClean="0">
                <a:latin typeface="Times New Roman" pitchFamily="18" charset="0"/>
                <a:cs typeface="Times New Roman" pitchFamily="18" charset="0"/>
              </a:rPr>
              <a:t>2. NGUYÊN LÝ CƠ BẢN</a:t>
            </a:r>
            <a:r>
              <a:rPr lang="en-US" sz="2200" b="1" i="0" kern="1200" dirty="0" smtClean="0">
                <a:latin typeface="Times New Roman" pitchFamily="18" charset="0"/>
                <a:cs typeface="Times New Roman" pitchFamily="18" charset="0"/>
              </a:rPr>
              <a:t> </a:t>
            </a:r>
            <a:r>
              <a:rPr lang="vi-VN" sz="2200" b="1" i="0" kern="1200" dirty="0" smtClean="0">
                <a:latin typeface="Times New Roman" pitchFamily="18" charset="0"/>
                <a:cs typeface="Times New Roman" pitchFamily="18" charset="0"/>
              </a:rPr>
              <a:t>TỔ CHỨC QUẢN LÝ SẢN </a:t>
            </a:r>
            <a:r>
              <a:rPr lang="vi-VN" sz="2200" b="1" i="0" kern="1200" dirty="0" smtClean="0">
                <a:latin typeface="Times New Roman" pitchFamily="18" charset="0"/>
                <a:cs typeface="Times New Roman" pitchFamily="18" charset="0"/>
              </a:rPr>
              <a:t>XUẤ</a:t>
            </a:r>
            <a:r>
              <a:rPr lang="en-US" sz="2200" b="1" i="0" kern="1200" dirty="0" smtClean="0">
                <a:latin typeface="Times New Roman" pitchFamily="18" charset="0"/>
                <a:cs typeface="Times New Roman" pitchFamily="18" charset="0"/>
              </a:rPr>
              <a:t>T</a:t>
            </a:r>
            <a:endParaRPr lang="en-US" sz="2200" b="1" kern="1200" dirty="0">
              <a:latin typeface="Times New Roman" pitchFamily="18" charset="0"/>
              <a:cs typeface="Times New Roman" pitchFamily="18" charset="0"/>
            </a:endParaRPr>
          </a:p>
        </p:txBody>
      </p:sp>
      <p:sp>
        <p:nvSpPr>
          <p:cNvPr id="53" name="Rounded Rectangle 6"/>
          <p:cNvSpPr/>
          <p:nvPr/>
        </p:nvSpPr>
        <p:spPr>
          <a:xfrm>
            <a:off x="-23778" y="1356537"/>
            <a:ext cx="9167778" cy="458587"/>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a:lnSpc>
                <a:spcPct val="90000"/>
              </a:lnSpc>
              <a:spcBef>
                <a:spcPct val="0"/>
              </a:spcBef>
              <a:spcAft>
                <a:spcPct val="35000"/>
              </a:spcAft>
            </a:pPr>
            <a:r>
              <a:rPr lang="en-US" sz="2200" b="1" dirty="0">
                <a:latin typeface="Times New Roman" pitchFamily="18" charset="0"/>
                <a:cs typeface="Times New Roman" pitchFamily="18" charset="0"/>
              </a:rPr>
              <a:t>ĐẢM BẢO </a:t>
            </a:r>
            <a:r>
              <a:rPr lang="vi-VN" sz="2200" b="1" kern="1200" dirty="0" smtClean="0">
                <a:latin typeface="Times New Roman" pitchFamily="18" charset="0"/>
                <a:cs typeface="Times New Roman" pitchFamily="18" charset="0"/>
              </a:rPr>
              <a:t>TÍNH </a:t>
            </a:r>
            <a:r>
              <a:rPr lang="vi-VN" sz="2200" b="1" kern="1200" dirty="0" smtClean="0">
                <a:latin typeface="Times New Roman" pitchFamily="18" charset="0"/>
                <a:cs typeface="Times New Roman" pitchFamily="18" charset="0"/>
              </a:rPr>
              <a:t>LIÊN TỤC</a:t>
            </a:r>
            <a:endParaRPr lang="en-US" sz="2200" b="1" kern="1200" dirty="0">
              <a:latin typeface="Times New Roman" pitchFamily="18" charset="0"/>
              <a:cs typeface="Times New Roman" pitchFamily="18" charset="0"/>
            </a:endParaRPr>
          </a:p>
        </p:txBody>
      </p:sp>
      <p:sp>
        <p:nvSpPr>
          <p:cNvPr id="51" name="Rounded Rectangle 8"/>
          <p:cNvSpPr/>
          <p:nvPr/>
        </p:nvSpPr>
        <p:spPr>
          <a:xfrm>
            <a:off x="-23778" y="1801099"/>
            <a:ext cx="9167778" cy="76328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3">
              <a:hueOff val="0"/>
              <a:satOff val="0"/>
              <a:lumOff val="0"/>
              <a:alphaOff val="0"/>
            </a:schemeClr>
          </a:fillRef>
          <a:effectRef idx="1">
            <a:schemeClr val="accent3">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just" defTabSz="889000">
              <a:lnSpc>
                <a:spcPct val="90000"/>
              </a:lnSpc>
              <a:spcBef>
                <a:spcPct val="0"/>
              </a:spcBef>
              <a:spcAft>
                <a:spcPct val="35000"/>
              </a:spcAft>
            </a:pPr>
            <a:r>
              <a:rPr lang="en-US" sz="2200" kern="1200" dirty="0" smtClean="0">
                <a:latin typeface="Times New Roman" pitchFamily="18" charset="0"/>
                <a:cs typeface="Times New Roman" pitchFamily="18" charset="0"/>
              </a:rPr>
              <a:t>Khi bước công việc sau được thực hiện ngay sau bước công việc trước kết thúc, không gián đoạn thời gian trong quá trình khai thác hoặc chế tạo sản phẩm.</a:t>
            </a:r>
            <a:endParaRPr lang="en-US" sz="2200" kern="1200" dirty="0">
              <a:latin typeface="Times New Roman" pitchFamily="18" charset="0"/>
              <a:cs typeface="Times New Roman" pitchFamily="18" charset="0"/>
            </a:endParaRPr>
          </a:p>
        </p:txBody>
      </p:sp>
      <p:sp>
        <p:nvSpPr>
          <p:cNvPr id="49" name="Rounded Rectangle 10"/>
          <p:cNvSpPr/>
          <p:nvPr/>
        </p:nvSpPr>
        <p:spPr>
          <a:xfrm>
            <a:off x="-11078" y="2576950"/>
            <a:ext cx="9155078" cy="458587"/>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76200" tIns="76200" rIns="76200" bIns="76200" numCol="1" spcCol="1270" anchor="ctr" anchorCtr="0">
            <a:spAutoFit/>
          </a:bodyPr>
          <a:lstStyle/>
          <a:p>
            <a:pPr lvl="0" algn="ctr" defTabSz="889000">
              <a:lnSpc>
                <a:spcPct val="90000"/>
              </a:lnSpc>
              <a:spcBef>
                <a:spcPct val="0"/>
              </a:spcBef>
              <a:spcAft>
                <a:spcPct val="35000"/>
              </a:spcAft>
            </a:pPr>
            <a:r>
              <a:rPr lang="en-US" sz="2200" kern="1200" dirty="0" smtClean="0">
                <a:latin typeface="Times New Roman" pitchFamily="18" charset="0"/>
                <a:cs typeface="Times New Roman" pitchFamily="18" charset="0"/>
              </a:rPr>
              <a:t>Thể hiện trình độ liên tục của đối tượng lao động → để đảm bảo liên tục </a:t>
            </a:r>
            <a:r>
              <a:rPr lang="en-US" sz="2200" kern="1200" dirty="0" smtClean="0">
                <a:latin typeface="Times New Roman" pitchFamily="18" charset="0"/>
                <a:cs typeface="Times New Roman" pitchFamily="18" charset="0"/>
              </a:rPr>
              <a:t>cần:</a:t>
            </a:r>
            <a:endParaRPr lang="en-US" sz="2200" kern="1200" dirty="0">
              <a:latin typeface="Times New Roman" pitchFamily="18" charset="0"/>
              <a:cs typeface="Times New Roman" pitchFamily="18" charset="0"/>
            </a:endParaRPr>
          </a:p>
        </p:txBody>
      </p:sp>
      <p:sp>
        <p:nvSpPr>
          <p:cNvPr id="47" name="Rounded Rectangle 12"/>
          <p:cNvSpPr/>
          <p:nvPr/>
        </p:nvSpPr>
        <p:spPr>
          <a:xfrm>
            <a:off x="27022" y="3188493"/>
            <a:ext cx="2868578" cy="123110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0960" tIns="60960" rIns="60960" bIns="60960" numCol="1" spcCol="1270" anchor="ctr" anchorCtr="0">
            <a:spAutoFit/>
          </a:bodyPr>
          <a:lstStyle/>
          <a:p>
            <a:pPr lvl="0" algn="just" defTabSz="711200">
              <a:lnSpc>
                <a:spcPct val="90000"/>
              </a:lnSpc>
              <a:spcBef>
                <a:spcPct val="0"/>
              </a:spcBef>
              <a:spcAft>
                <a:spcPct val="35000"/>
              </a:spcAft>
            </a:pPr>
            <a:r>
              <a:rPr lang="en-US" sz="2000" kern="1200" dirty="0" smtClean="0">
                <a:latin typeface="Times New Roman" pitchFamily="18" charset="0"/>
                <a:cs typeface="Times New Roman" pitchFamily="18" charset="0"/>
              </a:rPr>
              <a:t>phải </a:t>
            </a:r>
            <a:r>
              <a:rPr lang="en-US" sz="2000" kern="1200" dirty="0" smtClean="0">
                <a:latin typeface="Times New Roman" pitchFamily="18" charset="0"/>
                <a:cs typeface="Times New Roman" pitchFamily="18" charset="0"/>
              </a:rPr>
              <a:t>đảm bảo cung </a:t>
            </a:r>
            <a:r>
              <a:rPr lang="en-US" sz="2000" dirty="0" smtClean="0">
                <a:latin typeface="Times New Roman" pitchFamily="18" charset="0"/>
                <a:cs typeface="Times New Roman" pitchFamily="18" charset="0"/>
              </a:rPr>
              <a:t>ứng nguyên </a:t>
            </a:r>
            <a:r>
              <a:rPr lang="en-US" sz="2000" dirty="0">
                <a:latin typeface="Times New Roman" pitchFamily="18" charset="0"/>
                <a:cs typeface="Times New Roman" pitchFamily="18" charset="0"/>
              </a:rPr>
              <a:t>vật liệu  </a:t>
            </a:r>
            <a:r>
              <a:rPr lang="en-US" sz="2000" kern="1200" dirty="0" smtClean="0">
                <a:latin typeface="Times New Roman" pitchFamily="18" charset="0"/>
                <a:cs typeface="Times New Roman" pitchFamily="18" charset="0"/>
              </a:rPr>
              <a:t>liên tục hoặc theo đúng thời hạn quy định cho nơi làm việc.</a:t>
            </a:r>
            <a:endParaRPr lang="en-US" sz="2000" kern="1200" dirty="0">
              <a:latin typeface="Times New Roman" pitchFamily="18" charset="0"/>
              <a:cs typeface="Times New Roman" pitchFamily="18" charset="0"/>
            </a:endParaRPr>
          </a:p>
        </p:txBody>
      </p:sp>
      <p:sp>
        <p:nvSpPr>
          <p:cNvPr id="45" name="Rounded Rectangle 14"/>
          <p:cNvSpPr/>
          <p:nvPr/>
        </p:nvSpPr>
        <p:spPr>
          <a:xfrm>
            <a:off x="2990294" y="3188494"/>
            <a:ext cx="2858613" cy="123110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0960" tIns="60960" rIns="60960" bIns="60960" numCol="1" spcCol="1270" anchor="ctr" anchorCtr="0">
            <a:spAutoFit/>
          </a:bodyPr>
          <a:lstStyle/>
          <a:p>
            <a:pPr lvl="0" algn="just" defTabSz="711200">
              <a:lnSpc>
                <a:spcPct val="90000"/>
              </a:lnSpc>
              <a:spcBef>
                <a:spcPct val="0"/>
              </a:spcBef>
              <a:spcAft>
                <a:spcPct val="35000"/>
              </a:spcAft>
            </a:pPr>
            <a:r>
              <a:rPr lang="en-US" sz="2000" kern="1200" dirty="0" smtClean="0">
                <a:latin typeface="Times New Roman" pitchFamily="18" charset="0"/>
                <a:cs typeface="Times New Roman" pitchFamily="18" charset="0"/>
              </a:rPr>
              <a:t>phải </a:t>
            </a:r>
            <a:r>
              <a:rPr lang="en-US" sz="2000" kern="1200" dirty="0" smtClean="0">
                <a:latin typeface="Times New Roman" pitchFamily="18" charset="0"/>
                <a:cs typeface="Times New Roman" pitchFamily="18" charset="0"/>
              </a:rPr>
              <a:t>xây dựng kế hoạch cụ thể về sử dụng, bảo dưỡng, sửa </a:t>
            </a:r>
            <a:r>
              <a:rPr lang="en-US" sz="2000" kern="1200" dirty="0" smtClean="0">
                <a:latin typeface="Times New Roman" pitchFamily="18" charset="0"/>
                <a:cs typeface="Times New Roman" pitchFamily="18" charset="0"/>
              </a:rPr>
              <a:t>chữa</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thiết </a:t>
            </a:r>
            <a:r>
              <a:rPr lang="en-US" sz="2000" kern="1200" dirty="0" smtClean="0">
                <a:latin typeface="Times New Roman" pitchFamily="18" charset="0"/>
                <a:cs typeface="Times New Roman" pitchFamily="18" charset="0"/>
              </a:rPr>
              <a:t>bị, máy móc.</a:t>
            </a:r>
            <a:endParaRPr lang="en-US" sz="2000" kern="1200" dirty="0">
              <a:latin typeface="Times New Roman" pitchFamily="18" charset="0"/>
              <a:cs typeface="Times New Roman" pitchFamily="18" charset="0"/>
            </a:endParaRPr>
          </a:p>
        </p:txBody>
      </p:sp>
      <p:sp>
        <p:nvSpPr>
          <p:cNvPr id="43" name="Rounded Rectangle 16"/>
          <p:cNvSpPr/>
          <p:nvPr/>
        </p:nvSpPr>
        <p:spPr>
          <a:xfrm>
            <a:off x="5943600" y="3188494"/>
            <a:ext cx="3200400" cy="1231106"/>
          </a:xfrm>
          <a:prstGeom prst="rect">
            <a:avLst/>
          </a:prstGeom>
          <a:scene3d>
            <a:camera prst="orthographicFront"/>
            <a:lightRig rig="flat" dir="t"/>
          </a:scene3d>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txBody>
          <a:bodyPr spcFirstLastPara="0" vert="horz" wrap="square" lIns="60960" tIns="60960" rIns="60960" bIns="60960" numCol="1" spcCol="1270" anchor="ctr" anchorCtr="0">
            <a:spAutoFit/>
          </a:bodyPr>
          <a:lstStyle/>
          <a:p>
            <a:pPr lvl="0" algn="just" defTabSz="711200">
              <a:lnSpc>
                <a:spcPct val="90000"/>
              </a:lnSpc>
              <a:spcBef>
                <a:spcPct val="0"/>
              </a:spcBef>
              <a:spcAft>
                <a:spcPct val="35000"/>
              </a:spcAft>
            </a:pPr>
            <a:r>
              <a:rPr lang="en-US" sz="2000" kern="1200" dirty="0" smtClean="0">
                <a:latin typeface="Times New Roman" pitchFamily="18" charset="0"/>
                <a:cs typeface="Times New Roman" pitchFamily="18" charset="0"/>
              </a:rPr>
              <a:t>phải </a:t>
            </a:r>
            <a:r>
              <a:rPr lang="en-US" sz="2000" kern="1200" dirty="0" smtClean="0">
                <a:latin typeface="Times New Roman" pitchFamily="18" charset="0"/>
                <a:cs typeface="Times New Roman" pitchFamily="18" charset="0"/>
              </a:rPr>
              <a:t>xây dựng kế hoạch tận dụng toàn bộ thời gian lao động, bố trí hợp lý ca làm việc.</a:t>
            </a:r>
            <a:endParaRPr lang="en-US" sz="2000" kern="1200" dirty="0">
              <a:latin typeface="Times New Roman" pitchFamily="18" charset="0"/>
              <a:cs typeface="Times New Roman" pitchFamily="18" charset="0"/>
            </a:endParaRPr>
          </a:p>
        </p:txBody>
      </p:sp>
    </p:spTree>
    <p:extLst>
      <p:ext uri="{BB962C8B-B14F-4D97-AF65-F5344CB8AC3E}">
        <p14:creationId xmlns:p14="http://schemas.microsoft.com/office/powerpoint/2010/main" val="366384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1000"/>
                                        <p:tgtEl>
                                          <p:spTgt spid="51"/>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barn(inVertical)">
                                      <p:cBhvr>
                                        <p:cTn id="19" dur="500"/>
                                        <p:tgtEl>
                                          <p:spTgt spid="4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additive="base">
                                        <p:cTn id="24" dur="500" fill="hold"/>
                                        <p:tgtEl>
                                          <p:spTgt spid="47"/>
                                        </p:tgtEl>
                                        <p:attrNameLst>
                                          <p:attrName>ppt_x</p:attrName>
                                        </p:attrNameLst>
                                      </p:cBhvr>
                                      <p:tavLst>
                                        <p:tav tm="0">
                                          <p:val>
                                            <p:strVal val="0-#ppt_w/2"/>
                                          </p:val>
                                        </p:tav>
                                        <p:tav tm="100000">
                                          <p:val>
                                            <p:strVal val="#ppt_x"/>
                                          </p:val>
                                        </p:tav>
                                      </p:tavLst>
                                    </p:anim>
                                    <p:anim calcmode="lin" valueType="num">
                                      <p:cBhvr additive="base">
                                        <p:cTn id="25"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anim calcmode="lin" valueType="num">
                                      <p:cBhvr>
                                        <p:cTn id="31" dur="500" fill="hold"/>
                                        <p:tgtEl>
                                          <p:spTgt spid="45"/>
                                        </p:tgtEl>
                                        <p:attrNameLst>
                                          <p:attrName>ppt_x</p:attrName>
                                        </p:attrNameLst>
                                      </p:cBhvr>
                                      <p:tavLst>
                                        <p:tav tm="0">
                                          <p:val>
                                            <p:strVal val="#ppt_x"/>
                                          </p:val>
                                        </p:tav>
                                        <p:tav tm="100000">
                                          <p:val>
                                            <p:strVal val="#ppt_x"/>
                                          </p:val>
                                        </p:tav>
                                      </p:tavLst>
                                    </p:anim>
                                    <p:anim calcmode="lin" valueType="num">
                                      <p:cBhvr>
                                        <p:cTn id="32" dur="5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1+#ppt_w/2"/>
                                          </p:val>
                                        </p:tav>
                                        <p:tav tm="100000">
                                          <p:val>
                                            <p:strVal val="#ppt_x"/>
                                          </p:val>
                                        </p:tav>
                                      </p:tavLst>
                                    </p:anim>
                                    <p:anim calcmode="lin" valueType="num">
                                      <p:cBhvr additive="base">
                                        <p:cTn id="38" dur="500" fill="hold"/>
                                        <p:tgtEl>
                                          <p:spTgt spid="4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heel(1)">
                                      <p:cBhvr>
                                        <p:cTn id="43" dur="1000"/>
                                        <p:tgtEl>
                                          <p:spTgt spid="18"/>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0-#ppt_w/2"/>
                                          </p:val>
                                        </p:tav>
                                        <p:tav tm="100000">
                                          <p:val>
                                            <p:strVal val="#ppt_x"/>
                                          </p:val>
                                        </p:tav>
                                      </p:tavLst>
                                    </p:anim>
                                    <p:anim calcmode="lin" valueType="num">
                                      <p:cBhvr additive="base">
                                        <p:cTn id="4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ppt_x"/>
                                          </p:val>
                                        </p:tav>
                                        <p:tav tm="100000">
                                          <p:val>
                                            <p:strVal val="#ppt_x"/>
                                          </p:val>
                                        </p:tav>
                                      </p:tavLst>
                                    </p:anim>
                                    <p:anim calcmode="lin" valueType="num">
                                      <p:cBhvr additive="base">
                                        <p:cTn id="6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grpId="0" nodeType="click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500" fill="hold"/>
                                        <p:tgtEl>
                                          <p:spTgt spid="10"/>
                                        </p:tgtEl>
                                        <p:attrNameLst>
                                          <p:attrName>ppt_x</p:attrName>
                                        </p:attrNameLst>
                                      </p:cBhvr>
                                      <p:tavLst>
                                        <p:tav tm="0">
                                          <p:val>
                                            <p:strVal val="1+#ppt_w/2"/>
                                          </p:val>
                                        </p:tav>
                                        <p:tav tm="100000">
                                          <p:val>
                                            <p:strVal val="#ppt_x"/>
                                          </p:val>
                                        </p:tav>
                                      </p:tavLst>
                                    </p:anim>
                                    <p:anim calcmode="lin" valueType="num">
                                      <p:cBhvr additive="base">
                                        <p:cTn id="67"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4" grpId="0" animBg="1"/>
      <p:bldP spid="12" grpId="0" animBg="1"/>
      <p:bldP spid="10" grpId="0" animBg="1"/>
      <p:bldP spid="53" grpId="0" animBg="1"/>
      <p:bldP spid="51" grpId="0" animBg="1"/>
      <p:bldP spid="49" grpId="0" animBg="1"/>
      <p:bldP spid="47" grpId="0" animBg="1"/>
      <p:bldP spid="45" grpId="0" animBg="1"/>
      <p:bldP spid="4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460</TotalTime>
  <Words>1895</Words>
  <Application>Microsoft Office PowerPoint</Application>
  <PresentationFormat>On-screen Show (4:3)</PresentationFormat>
  <Paragraphs>112</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CHƯƠNG 2: NGUYÊN LÝ CƠ BẢN CỦA HỆ THỐNG TỔ CHỨC QUẢN LÝ SẢN XUẤT Mã số của chương 2: MH 16 – 02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81</cp:revision>
  <dcterms:created xsi:type="dcterms:W3CDTF">2016-09-30T00:26:28Z</dcterms:created>
  <dcterms:modified xsi:type="dcterms:W3CDTF">2016-09-30T08:08:22Z</dcterms:modified>
</cp:coreProperties>
</file>